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79" r:id="rId2"/>
    <p:sldId id="371" r:id="rId3"/>
    <p:sldId id="257" r:id="rId4"/>
    <p:sldId id="425" r:id="rId5"/>
    <p:sldId id="434" r:id="rId6"/>
    <p:sldId id="436" r:id="rId7"/>
    <p:sldId id="437" r:id="rId8"/>
    <p:sldId id="419" r:id="rId9"/>
    <p:sldId id="256" r:id="rId10"/>
    <p:sldId id="357" r:id="rId11"/>
    <p:sldId id="387" r:id="rId12"/>
    <p:sldId id="281" r:id="rId13"/>
    <p:sldId id="287" r:id="rId14"/>
    <p:sldId id="435" r:id="rId15"/>
    <p:sldId id="339" r:id="rId16"/>
    <p:sldId id="421" r:id="rId17"/>
    <p:sldId id="286" r:id="rId18"/>
    <p:sldId id="333" r:id="rId19"/>
    <p:sldId id="331" r:id="rId20"/>
    <p:sldId id="414" r:id="rId21"/>
    <p:sldId id="423" r:id="rId22"/>
    <p:sldId id="277" r:id="rId23"/>
    <p:sldId id="292" r:id="rId24"/>
    <p:sldId id="438" r:id="rId25"/>
    <p:sldId id="424" r:id="rId26"/>
    <p:sldId id="340" r:id="rId27"/>
    <p:sldId id="332" r:id="rId28"/>
    <p:sldId id="420" r:id="rId29"/>
    <p:sldId id="325" r:id="rId30"/>
    <p:sldId id="282" r:id="rId31"/>
    <p:sldId id="341" r:id="rId32"/>
    <p:sldId id="433" r:id="rId33"/>
    <p:sldId id="415" r:id="rId34"/>
    <p:sldId id="327" r:id="rId35"/>
    <p:sldId id="399" r:id="rId36"/>
    <p:sldId id="400" r:id="rId37"/>
    <p:sldId id="294" r:id="rId38"/>
    <p:sldId id="426" r:id="rId39"/>
    <p:sldId id="428" r:id="rId40"/>
    <p:sldId id="422" r:id="rId41"/>
    <p:sldId id="429" r:id="rId42"/>
    <p:sldId id="266" r:id="rId43"/>
    <p:sldId id="267" r:id="rId44"/>
    <p:sldId id="417" r:id="rId45"/>
    <p:sldId id="418" r:id="rId46"/>
    <p:sldId id="265" r:id="rId47"/>
    <p:sldId id="264" r:id="rId48"/>
    <p:sldId id="431" r:id="rId49"/>
    <p:sldId id="278" r:id="rId50"/>
    <p:sldId id="268" r:id="rId51"/>
    <p:sldId id="279" r:id="rId52"/>
    <p:sldId id="41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924"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DE1C0B-4F26-4009-B64B-78FB3959C2BA}" type="datetimeFigureOut">
              <a:rPr lang="en-US" smtClean="0"/>
              <a:pPr/>
              <a:t>4/16/2011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719CF-5233-465F-AB99-38083E3D39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0CC535A-7A5A-4F43-9786-FF344C8546B8}" type="slidenum">
              <a:rPr lang="en-US"/>
              <a:pPr/>
              <a:t>10</a:t>
            </a:fld>
            <a:endParaRPr lang="en-US"/>
          </a:p>
        </p:txBody>
      </p:sp>
      <p:sp>
        <p:nvSpPr>
          <p:cNvPr id="63490" name="Rectangle 2"/>
          <p:cNvSpPr>
            <a:spLocks noGrp="1" noRot="1" noChangeAspect="1" noChangeArrowheads="1" noTextEdit="1"/>
          </p:cNvSpPr>
          <p:nvPr>
            <p:ph type="sldImg"/>
          </p:nvPr>
        </p:nvSpPr>
        <p:spPr>
          <a:xfrm>
            <a:off x="1144588" y="685800"/>
            <a:ext cx="4572000" cy="3429000"/>
          </a:xfrm>
          <a:ln/>
        </p:spPr>
      </p:sp>
      <p:sp>
        <p:nvSpPr>
          <p:cNvPr id="6349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49EC157-5309-4FF3-A338-951B4CF215F2}" type="slidenum">
              <a:rPr lang="en-US"/>
              <a:pPr/>
              <a:t>11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t>Teaching Point	</a:t>
            </a:r>
          </a:p>
          <a:p>
            <a:r>
              <a:rPr lang="en-US"/>
              <a:t>      Various thermal models are similar</a:t>
            </a:r>
          </a:p>
          <a:p>
            <a:r>
              <a:rPr lang="en-US"/>
              <a:t>	Small lower, bigger higher</a:t>
            </a:r>
          </a:p>
          <a:p>
            <a:r>
              <a:rPr lang="en-US"/>
              <a:t>	Stronger middle, weaker or sink outside</a:t>
            </a:r>
          </a:p>
          <a:p>
            <a:r>
              <a:rPr lang="en-US"/>
              <a:t>	Churning</a:t>
            </a:r>
          </a:p>
          <a:p>
            <a:r>
              <a:rPr lang="en-US"/>
              <a:t>	Not the same strength at all altitudes</a:t>
            </a:r>
          </a:p>
          <a:p>
            <a:r>
              <a:rPr lang="en-US"/>
              <a:t>		Weak/narrow lower</a:t>
            </a:r>
          </a:p>
          <a:p>
            <a:r>
              <a:rPr lang="en-US"/>
              <a:t>		Strongest in middle</a:t>
            </a:r>
          </a:p>
          <a:p>
            <a:r>
              <a:rPr lang="en-US"/>
              <a:t>		Can fizzle out before cloudbase</a:t>
            </a:r>
          </a:p>
          <a:p>
            <a:r>
              <a:rPr 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lvl1pPr>
              <a:defRPr>
                <a:solidFill>
                  <a:schemeClr val="accent1">
                    <a:lumMod val="75000"/>
                  </a:schemeClr>
                </a:solidFill>
                <a:latin typeface="Times New Roman" pitchFamily="18" charset="0"/>
                <a:cs typeface="Times New Roman"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60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defRPr sz="2800">
                <a:latin typeface="Times New Roman" pitchFamily="18" charset="0"/>
                <a:cs typeface="Times New Roman" pitchFamily="18" charset="0"/>
              </a:defRPr>
            </a:lvl1pPr>
            <a:lvl2pPr>
              <a:defRPr sz="24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E67C19-F8B7-454F-B7EE-0F90C58F9952}" type="datetimeFigureOut">
              <a:rPr lang="en-US" smtClean="0"/>
              <a:pPr/>
              <a:t>4/16/2011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E67C19-F8B7-454F-B7EE-0F90C58F9952}"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E67C19-F8B7-454F-B7EE-0F90C58F9952}" type="datetimeFigureOut">
              <a:rPr lang="en-US" smtClean="0"/>
              <a:pPr/>
              <a:t>4/16/2011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E67C19-F8B7-454F-B7EE-0F90C58F9952}" type="datetimeFigureOut">
              <a:rPr lang="en-US" smtClean="0"/>
              <a:pPr/>
              <a:t>4/16/2011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67C19-F8B7-454F-B7EE-0F90C58F9952}" type="datetimeFigureOut">
              <a:rPr lang="en-US" smtClean="0"/>
              <a:pPr/>
              <a:t>4/16/2011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E67C19-F8B7-454F-B7EE-0F90C58F9952}"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E67C19-F8B7-454F-B7EE-0F90C58F9952}" type="datetimeFigureOut">
              <a:rPr lang="en-US" smtClean="0"/>
              <a:pPr/>
              <a:t>4/16/2011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67C19-F8B7-454F-B7EE-0F90C58F9952}" type="datetimeFigureOut">
              <a:rPr lang="en-US" smtClean="0"/>
              <a:pPr/>
              <a:t>4/16/2011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8E651-8349-4CA2-B09D-B9A0A0D1DC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chemeClr val="bg1"/>
          </a:solidFill>
          <a:effectLst>
            <a:outerShdw blurRad="50800" dist="38100" dir="2700000" algn="tl" rotWithShape="0">
              <a:prstClr val="black">
                <a:alpha val="40000"/>
              </a:prst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wmf"/><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windows2universe.org/earth/Atmosphere/images/cumulus3_big.jpg"/>
          <p:cNvPicPr>
            <a:picLocks noChangeAspect="1" noChangeArrowheads="1"/>
          </p:cNvPicPr>
          <p:nvPr/>
        </p:nvPicPr>
        <p:blipFill>
          <a:blip r:embed="rId2" cstate="print"/>
          <a:srcRect/>
          <a:stretch>
            <a:fillRect/>
          </a:stretch>
        </p:blipFill>
        <p:spPr bwMode="auto">
          <a:xfrm>
            <a:off x="-152400" y="1"/>
            <a:ext cx="9673690" cy="6914388"/>
          </a:xfrm>
          <a:prstGeom prst="rect">
            <a:avLst/>
          </a:prstGeom>
          <a:noFill/>
        </p:spPr>
      </p:pic>
      <p:sp>
        <p:nvSpPr>
          <p:cNvPr id="4" name="Title 3"/>
          <p:cNvSpPr>
            <a:spLocks noGrp="1"/>
          </p:cNvSpPr>
          <p:nvPr>
            <p:ph type="ctrTitle"/>
          </p:nvPr>
        </p:nvSpPr>
        <p:spPr>
          <a:xfrm>
            <a:off x="685800" y="609600"/>
            <a:ext cx="7772400" cy="1470025"/>
          </a:xfrm>
        </p:spPr>
        <p:txBody>
          <a:bodyPr/>
          <a:lstStyle/>
          <a:p>
            <a:r>
              <a:rPr lang="en-US" sz="4400" dirty="0" smtClean="0">
                <a:solidFill>
                  <a:schemeClr val="bg1"/>
                </a:solidFill>
              </a:rPr>
              <a:t>Cross-Country for Beginners</a:t>
            </a:r>
            <a:br>
              <a:rPr lang="en-US" sz="4400" dirty="0" smtClean="0">
                <a:solidFill>
                  <a:schemeClr val="bg1"/>
                </a:solidFill>
              </a:rPr>
            </a:br>
            <a:r>
              <a:rPr lang="en-US" sz="3200" dirty="0" smtClean="0">
                <a:solidFill>
                  <a:schemeClr val="bg1"/>
                </a:solidFill>
              </a:rPr>
              <a:t>Part 2:  Thermals and Triggers</a:t>
            </a:r>
            <a:endParaRPr lang="en-US" dirty="0">
              <a:solidFill>
                <a:schemeClr val="bg1"/>
              </a:solidFill>
            </a:endParaRPr>
          </a:p>
        </p:txBody>
      </p:sp>
      <p:sp>
        <p:nvSpPr>
          <p:cNvPr id="5" name="Subtitle 4"/>
          <p:cNvSpPr>
            <a:spLocks noGrp="1"/>
          </p:cNvSpPr>
          <p:nvPr>
            <p:ph type="subTitle" idx="1"/>
          </p:nvPr>
        </p:nvSpPr>
        <p:spPr>
          <a:xfrm>
            <a:off x="1371600" y="4953000"/>
            <a:ext cx="6400800" cy="914400"/>
          </a:xfrm>
        </p:spPr>
        <p:txBody>
          <a:bodyPr>
            <a:normAutofit/>
          </a:bodyPr>
          <a:lstStyle/>
          <a:p>
            <a:r>
              <a:rPr lang="en-US" sz="2400" dirty="0" smtClean="0">
                <a:solidFill>
                  <a:schemeClr val="bg1"/>
                </a:solidFill>
              </a:rPr>
              <a:t>Bill Elliott and Rand Baldwin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recu"/>
          <p:cNvPicPr>
            <a:picLocks noChangeAspect="1" noChangeArrowheads="1"/>
          </p:cNvPicPr>
          <p:nvPr/>
        </p:nvPicPr>
        <p:blipFill>
          <a:blip r:embed="rId3" cstate="print"/>
          <a:srcRect/>
          <a:stretch>
            <a:fillRect/>
          </a:stretch>
        </p:blipFill>
        <p:spPr bwMode="auto">
          <a:xfrm>
            <a:off x="0" y="1143000"/>
            <a:ext cx="4114800" cy="5715000"/>
          </a:xfrm>
          <a:prstGeom prst="rect">
            <a:avLst/>
          </a:prstGeom>
          <a:noFill/>
          <a:ln w="9525">
            <a:noFill/>
            <a:miter lim="800000"/>
            <a:headEnd/>
            <a:tailEnd/>
          </a:ln>
        </p:spPr>
      </p:pic>
      <p:sp>
        <p:nvSpPr>
          <p:cNvPr id="62467" name="Rectangle 3"/>
          <p:cNvSpPr>
            <a:spLocks noGrp="1" noChangeArrowheads="1"/>
          </p:cNvSpPr>
          <p:nvPr>
            <p:ph type="title" idx="4294967295"/>
          </p:nvPr>
        </p:nvSpPr>
        <p:spPr>
          <a:xfrm>
            <a:off x="457200" y="76200"/>
            <a:ext cx="8229600" cy="990600"/>
          </a:xfrm>
        </p:spPr>
        <p:txBody>
          <a:bodyPr>
            <a:normAutofit/>
          </a:bodyPr>
          <a:lstStyle/>
          <a:p>
            <a:r>
              <a:rPr lang="en-US" sz="3200" dirty="0" smtClean="0">
                <a:solidFill>
                  <a:schemeClr val="bg1"/>
                </a:solidFill>
              </a:rPr>
              <a:t>So that’s what one looks like!</a:t>
            </a:r>
            <a:endParaRPr lang="en-US" sz="3200" dirty="0">
              <a:solidFill>
                <a:schemeClr val="bg1"/>
              </a:solidFill>
            </a:endParaRPr>
          </a:p>
        </p:txBody>
      </p:sp>
      <p:sp>
        <p:nvSpPr>
          <p:cNvPr id="5" name="TextBox 4"/>
          <p:cNvSpPr txBox="1"/>
          <p:nvPr/>
        </p:nvSpPr>
        <p:spPr>
          <a:xfrm>
            <a:off x="4419600" y="2383572"/>
            <a:ext cx="4038600" cy="4093428"/>
          </a:xfrm>
          <a:prstGeom prst="rect">
            <a:avLst/>
          </a:prstGeom>
          <a:noFill/>
        </p:spPr>
        <p:txBody>
          <a:bodyPr wrap="square" rtlCol="0">
            <a:spAutoFit/>
          </a:bodyPr>
          <a:lstStyle/>
          <a:p>
            <a:pPr marL="231775" indent="-177800">
              <a:buFont typeface="Arial" pitchFamily="34" charset="0"/>
              <a:buChar char="•"/>
            </a:pPr>
            <a:r>
              <a:rPr lang="en-US" sz="2000" dirty="0" smtClean="0">
                <a:latin typeface="Times New Roman" pitchFamily="18" charset="0"/>
                <a:cs typeface="Times New Roman" pitchFamily="18" charset="0"/>
              </a:rPr>
              <a:t>Conical in shape</a:t>
            </a:r>
          </a:p>
          <a:p>
            <a:pPr marL="231775" indent="-177800">
              <a:spcBef>
                <a:spcPts val="1200"/>
              </a:spcBef>
              <a:buFont typeface="Arial" pitchFamily="34" charset="0"/>
              <a:buChar char="•"/>
            </a:pPr>
            <a:r>
              <a:rPr lang="en-US" sz="2000" dirty="0" smtClean="0">
                <a:latin typeface="Times New Roman" pitchFamily="18" charset="0"/>
                <a:cs typeface="Times New Roman" pitchFamily="18" charset="0"/>
              </a:rPr>
              <a:t>Note the regions of reverse flow at various points on the cone surface</a:t>
            </a:r>
          </a:p>
          <a:p>
            <a:pPr marL="231775" indent="-177800">
              <a:spcBef>
                <a:spcPts val="1200"/>
              </a:spcBef>
              <a:buFont typeface="Arial" pitchFamily="34" charset="0"/>
              <a:buChar char="•"/>
            </a:pPr>
            <a:r>
              <a:rPr lang="en-US" sz="2000" dirty="0" smtClean="0">
                <a:latin typeface="Times New Roman" pitchFamily="18" charset="0"/>
                <a:cs typeface="Times New Roman" pitchFamily="18" charset="0"/>
              </a:rPr>
              <a:t>Depending on the height at which you encounter this thermal there will indeed be a significant downdraft on entry, but not at all heights or from all directions.  </a:t>
            </a:r>
          </a:p>
          <a:p>
            <a:pPr marL="231775" indent="-177800">
              <a:spcBef>
                <a:spcPts val="1200"/>
              </a:spcBef>
              <a:buFont typeface="Arial" pitchFamily="34" charset="0"/>
              <a:buChar char="•"/>
            </a:pPr>
            <a:r>
              <a:rPr lang="en-US" sz="2000" dirty="0" smtClean="0">
                <a:latin typeface="Times New Roman" pitchFamily="18" charset="0"/>
                <a:cs typeface="Times New Roman" pitchFamily="18" charset="0"/>
              </a:rPr>
              <a:t>The thermal does indeed get bigger as it rises, and </a:t>
            </a:r>
          </a:p>
          <a:p>
            <a:pPr marL="231775" indent="-177800">
              <a:spcBef>
                <a:spcPts val="1200"/>
              </a:spcBef>
              <a:buFont typeface="Arial" pitchFamily="34" charset="0"/>
              <a:buChar char="•"/>
            </a:pPr>
            <a:r>
              <a:rPr lang="en-US" sz="2000" dirty="0" smtClean="0">
                <a:latin typeface="Times New Roman" pitchFamily="18" charset="0"/>
                <a:cs typeface="Times New Roman" pitchFamily="18" charset="0"/>
              </a:rPr>
              <a:t>Its quite clearly not homogeneous.</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6019800" y="228600"/>
            <a:ext cx="2957513" cy="3524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a:off x="3124200" y="2057400"/>
            <a:ext cx="2797175" cy="4530725"/>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152400" y="3886200"/>
            <a:ext cx="2895600" cy="2636838"/>
          </a:xfrm>
          <a:prstGeom prst="rect">
            <a:avLst/>
          </a:prstGeom>
          <a:noFill/>
          <a:ln w="9525">
            <a:noFill/>
            <a:miter lim="800000"/>
            <a:headEnd/>
            <a:tailEnd/>
          </a:ln>
          <a:effectLst/>
        </p:spPr>
      </p:pic>
      <p:sp>
        <p:nvSpPr>
          <p:cNvPr id="4104" name="Text Box 8"/>
          <p:cNvSpPr txBox="1">
            <a:spLocks noChangeArrowheads="1"/>
          </p:cNvSpPr>
          <p:nvPr/>
        </p:nvSpPr>
        <p:spPr bwMode="auto">
          <a:xfrm>
            <a:off x="593725" y="3440113"/>
            <a:ext cx="2259013" cy="671512"/>
          </a:xfrm>
          <a:prstGeom prst="rect">
            <a:avLst/>
          </a:prstGeom>
          <a:noFill/>
          <a:ln w="9525">
            <a:noFill/>
            <a:miter lim="800000"/>
            <a:headEnd/>
            <a:tailEnd/>
          </a:ln>
          <a:effectLst/>
        </p:spPr>
        <p:txBody>
          <a:bodyPr wrap="none">
            <a:spAutoFit/>
          </a:bodyPr>
          <a:lstStyle/>
          <a:p>
            <a:r>
              <a:rPr lang="en-US" sz="2000" b="1"/>
              <a:t>Discrete Bubbles</a:t>
            </a:r>
          </a:p>
          <a:p>
            <a:endParaRPr lang="en-US" sz="1800"/>
          </a:p>
        </p:txBody>
      </p:sp>
      <p:sp>
        <p:nvSpPr>
          <p:cNvPr id="4105" name="Text Box 9"/>
          <p:cNvSpPr txBox="1">
            <a:spLocks noChangeArrowheads="1"/>
          </p:cNvSpPr>
          <p:nvPr/>
        </p:nvSpPr>
        <p:spPr bwMode="auto">
          <a:xfrm>
            <a:off x="3489325" y="1611313"/>
            <a:ext cx="1933575" cy="671512"/>
          </a:xfrm>
          <a:prstGeom prst="rect">
            <a:avLst/>
          </a:prstGeom>
          <a:noFill/>
          <a:ln w="9525">
            <a:noFill/>
            <a:miter lim="800000"/>
            <a:headEnd/>
            <a:tailEnd/>
          </a:ln>
          <a:effectLst/>
        </p:spPr>
        <p:txBody>
          <a:bodyPr wrap="none">
            <a:spAutoFit/>
          </a:bodyPr>
          <a:lstStyle/>
          <a:p>
            <a:r>
              <a:rPr lang="en-US" sz="2000" b="1"/>
              <a:t>Constant Flow</a:t>
            </a:r>
          </a:p>
          <a:p>
            <a:endParaRPr lang="en-US" sz="1800"/>
          </a:p>
        </p:txBody>
      </p:sp>
      <p:sp>
        <p:nvSpPr>
          <p:cNvPr id="4106" name="Text Box 10"/>
          <p:cNvSpPr txBox="1">
            <a:spLocks noChangeArrowheads="1"/>
          </p:cNvSpPr>
          <p:nvPr/>
        </p:nvSpPr>
        <p:spPr bwMode="auto">
          <a:xfrm>
            <a:off x="6248400" y="4114800"/>
            <a:ext cx="2590800" cy="1600438"/>
          </a:xfrm>
          <a:prstGeom prst="rect">
            <a:avLst/>
          </a:prstGeom>
          <a:noFill/>
          <a:ln w="9525">
            <a:noFill/>
            <a:miter lim="800000"/>
            <a:headEnd/>
            <a:tailEnd/>
          </a:ln>
          <a:effectLst/>
        </p:spPr>
        <p:txBody>
          <a:bodyPr>
            <a:spAutoFit/>
          </a:bodyPr>
          <a:lstStyle/>
          <a:p>
            <a:pPr marL="169863" indent="-169863">
              <a:buFont typeface="Arial" pitchFamily="34" charset="0"/>
              <a:buChar char="•"/>
            </a:pPr>
            <a:r>
              <a:rPr lang="en-US" sz="2000" dirty="0">
                <a:latin typeface="Times New Roman" pitchFamily="18" charset="0"/>
                <a:cs typeface="Times New Roman" pitchFamily="18" charset="0"/>
              </a:rPr>
              <a:t>Strength </a:t>
            </a:r>
            <a:r>
              <a:rPr lang="en-US" sz="2000" dirty="0" smtClean="0">
                <a:latin typeface="Times New Roman" pitchFamily="18" charset="0"/>
                <a:cs typeface="Times New Roman" pitchFamily="18" charset="0"/>
              </a:rPr>
              <a:t>Varies</a:t>
            </a:r>
          </a:p>
          <a:p>
            <a:pPr marL="169863" indent="-169863">
              <a:buFont typeface="Arial" pitchFamily="34" charset="0"/>
              <a:buChar char="•"/>
            </a:pPr>
            <a:r>
              <a:rPr lang="en-US" sz="2000" dirty="0" smtClean="0">
                <a:latin typeface="Times New Roman" pitchFamily="18" charset="0"/>
                <a:cs typeface="Times New Roman" pitchFamily="18" charset="0"/>
              </a:rPr>
              <a:t>Strong </a:t>
            </a:r>
            <a:r>
              <a:rPr lang="en-US" sz="2000" dirty="0">
                <a:latin typeface="Times New Roman" pitchFamily="18" charset="0"/>
                <a:cs typeface="Times New Roman" pitchFamily="18" charset="0"/>
              </a:rPr>
              <a:t>in middle</a:t>
            </a:r>
          </a:p>
          <a:p>
            <a:pPr marL="169863" indent="-169863">
              <a:buFont typeface="Arial" pitchFamily="34" charset="0"/>
              <a:buChar char="•"/>
            </a:pPr>
            <a:r>
              <a:rPr lang="en-US" sz="2000" dirty="0" smtClean="0">
                <a:latin typeface="Times New Roman" pitchFamily="18" charset="0"/>
                <a:cs typeface="Times New Roman" pitchFamily="18" charset="0"/>
              </a:rPr>
              <a:t>Weaker </a:t>
            </a:r>
            <a:r>
              <a:rPr lang="en-US" sz="2000" dirty="0">
                <a:latin typeface="Times New Roman" pitchFamily="18" charset="0"/>
                <a:cs typeface="Times New Roman" pitchFamily="18" charset="0"/>
              </a:rPr>
              <a:t>at edges</a:t>
            </a:r>
          </a:p>
          <a:p>
            <a:pPr marL="169863" indent="-169863">
              <a:buFont typeface="Arial" pitchFamily="34" charset="0"/>
              <a:buChar char="•"/>
            </a:pPr>
            <a:r>
              <a:rPr lang="en-US" sz="2000" dirty="0" smtClean="0">
                <a:latin typeface="Times New Roman" pitchFamily="18" charset="0"/>
                <a:cs typeface="Times New Roman" pitchFamily="18" charset="0"/>
              </a:rPr>
              <a:t>Sink </a:t>
            </a:r>
            <a:r>
              <a:rPr lang="en-US" sz="2000" dirty="0">
                <a:latin typeface="Times New Roman" pitchFamily="18" charset="0"/>
                <a:cs typeface="Times New Roman" pitchFamily="18" charset="0"/>
              </a:rPr>
              <a:t>surrounding</a:t>
            </a:r>
          </a:p>
          <a:p>
            <a:endParaRPr lang="en-US" sz="1800" dirty="0">
              <a:latin typeface="Times New Roman" pitchFamily="18" charset="0"/>
              <a:cs typeface="Times New Roman" pitchFamily="18" charset="0"/>
            </a:endParaRPr>
          </a:p>
        </p:txBody>
      </p:sp>
      <p:sp>
        <p:nvSpPr>
          <p:cNvPr id="4107" name="Text Box 11"/>
          <p:cNvSpPr txBox="1">
            <a:spLocks noChangeArrowheads="1"/>
          </p:cNvSpPr>
          <p:nvPr/>
        </p:nvSpPr>
        <p:spPr bwMode="auto">
          <a:xfrm>
            <a:off x="228600" y="1676400"/>
            <a:ext cx="2368277" cy="1292662"/>
          </a:xfrm>
          <a:prstGeom prst="rect">
            <a:avLst/>
          </a:prstGeom>
          <a:noFill/>
          <a:ln w="9525">
            <a:noFill/>
            <a:miter lim="800000"/>
            <a:headEnd/>
            <a:tailEnd/>
          </a:ln>
          <a:effectLst/>
        </p:spPr>
        <p:txBody>
          <a:bodyPr wrap="none">
            <a:spAutoFit/>
          </a:bodyPr>
          <a:lstStyle/>
          <a:p>
            <a:pPr marL="169863" indent="-169863">
              <a:buFont typeface="Arial" pitchFamily="34" charset="0"/>
              <a:buChar char="•"/>
            </a:pPr>
            <a:r>
              <a:rPr lang="en-US" sz="2000" dirty="0" smtClean="0">
                <a:latin typeface="Times New Roman" pitchFamily="18" charset="0"/>
                <a:cs typeface="Times New Roman" pitchFamily="18" charset="0"/>
              </a:rPr>
              <a:t>Narrow </a:t>
            </a:r>
            <a:r>
              <a:rPr lang="en-US" sz="2000" dirty="0">
                <a:latin typeface="Times New Roman" pitchFamily="18" charset="0"/>
                <a:cs typeface="Times New Roman" pitchFamily="18" charset="0"/>
              </a:rPr>
              <a:t>at the base</a:t>
            </a:r>
          </a:p>
          <a:p>
            <a:pPr marL="169863" indent="-169863">
              <a:buFont typeface="Arial" pitchFamily="34" charset="0"/>
              <a:buChar char="•"/>
            </a:pPr>
            <a:r>
              <a:rPr lang="en-US" sz="2000" dirty="0" smtClean="0">
                <a:latin typeface="Times New Roman" pitchFamily="18" charset="0"/>
                <a:cs typeface="Times New Roman" pitchFamily="18" charset="0"/>
              </a:rPr>
              <a:t>Broader </a:t>
            </a:r>
            <a:r>
              <a:rPr lang="en-US" sz="2000" dirty="0">
                <a:latin typeface="Times New Roman" pitchFamily="18" charset="0"/>
                <a:cs typeface="Times New Roman" pitchFamily="18" charset="0"/>
              </a:rPr>
              <a:t>at altitude</a:t>
            </a:r>
          </a:p>
          <a:p>
            <a:pPr marL="169863" indent="-169863">
              <a:buFont typeface="Arial" pitchFamily="34" charset="0"/>
              <a:buChar char="•"/>
            </a:pPr>
            <a:r>
              <a:rPr lang="en-US" sz="2000" dirty="0" smtClean="0">
                <a:latin typeface="Times New Roman" pitchFamily="18" charset="0"/>
                <a:cs typeface="Times New Roman" pitchFamily="18" charset="0"/>
              </a:rPr>
              <a:t>Churning </a:t>
            </a:r>
            <a:r>
              <a:rPr lang="en-US" sz="2000" dirty="0">
                <a:latin typeface="Times New Roman" pitchFamily="18" charset="0"/>
                <a:cs typeface="Times New Roman" pitchFamily="18" charset="0"/>
              </a:rPr>
              <a:t>internally</a:t>
            </a:r>
          </a:p>
          <a:p>
            <a:endParaRPr lang="en-US" sz="1800" dirty="0">
              <a:latin typeface="Times New Roman" pitchFamily="18" charset="0"/>
              <a:cs typeface="Times New Roman" pitchFamily="18" charset="0"/>
            </a:endParaRPr>
          </a:p>
        </p:txBody>
      </p:sp>
      <p:sp>
        <p:nvSpPr>
          <p:cNvPr id="10" name="Title 9"/>
          <p:cNvSpPr>
            <a:spLocks noGrp="1"/>
          </p:cNvSpPr>
          <p:nvPr>
            <p:ph type="title"/>
          </p:nvPr>
        </p:nvSpPr>
        <p:spPr>
          <a:xfrm>
            <a:off x="0" y="0"/>
            <a:ext cx="5943600" cy="1143000"/>
          </a:xfrm>
        </p:spPr>
        <p:txBody>
          <a:bodyPr/>
          <a:lstStyle/>
          <a:p>
            <a:r>
              <a:rPr lang="en-US" dirty="0" smtClean="0">
                <a:solidFill>
                  <a:schemeClr val="bg1"/>
                </a:solidFill>
              </a:rPr>
              <a:t>A Better Representation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4385582" y="1143000"/>
            <a:ext cx="4482737" cy="5410200"/>
          </a:xfrm>
          <a:prstGeom prst="rect">
            <a:avLst/>
          </a:prstGeom>
          <a:noFill/>
          <a:ln w="9525">
            <a:noFill/>
            <a:miter lim="800000"/>
            <a:headEnd/>
            <a:tailEnd/>
          </a:ln>
        </p:spPr>
      </p:pic>
      <p:sp>
        <p:nvSpPr>
          <p:cNvPr id="2" name="TextBox 1"/>
          <p:cNvSpPr txBox="1"/>
          <p:nvPr/>
        </p:nvSpPr>
        <p:spPr>
          <a:xfrm>
            <a:off x="7696200" y="5791199"/>
            <a:ext cx="1015021" cy="276999"/>
          </a:xfrm>
          <a:prstGeom prst="rect">
            <a:avLst/>
          </a:prstGeom>
          <a:noFill/>
        </p:spPr>
        <p:txBody>
          <a:bodyPr wrap="none" rtlCol="0">
            <a:spAutoFit/>
          </a:bodyPr>
          <a:lstStyle/>
          <a:p>
            <a:r>
              <a:rPr lang="en-US" sz="1200" dirty="0" smtClean="0"/>
              <a:t>ASME, p. 226</a:t>
            </a:r>
          </a:p>
        </p:txBody>
      </p:sp>
      <p:pic>
        <p:nvPicPr>
          <p:cNvPr id="4" name="Picture 2" descr="firecu"/>
          <p:cNvPicPr>
            <a:picLocks noChangeAspect="1" noChangeArrowheads="1"/>
          </p:cNvPicPr>
          <p:nvPr/>
        </p:nvPicPr>
        <p:blipFill>
          <a:blip r:embed="rId3" cstate="print"/>
          <a:srcRect/>
          <a:stretch>
            <a:fillRect/>
          </a:stretch>
        </p:blipFill>
        <p:spPr bwMode="auto">
          <a:xfrm>
            <a:off x="152400" y="1142999"/>
            <a:ext cx="3962400" cy="5369235"/>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solidFill>
                  <a:schemeClr val="bg1"/>
                </a:solidFill>
              </a:rPr>
              <a:t>Sink or Outflow at the Top?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228600" y="2486025"/>
            <a:ext cx="8667413" cy="4143375"/>
          </a:xfrm>
          <a:prstGeom prst="rect">
            <a:avLst/>
          </a:prstGeom>
          <a:noFill/>
          <a:ln w="9525">
            <a:noFill/>
            <a:miter lim="800000"/>
            <a:headEnd/>
            <a:tailEnd/>
          </a:ln>
        </p:spPr>
      </p:pic>
      <p:sp>
        <p:nvSpPr>
          <p:cNvPr id="2" name="TextBox 1"/>
          <p:cNvSpPr txBox="1"/>
          <p:nvPr/>
        </p:nvSpPr>
        <p:spPr>
          <a:xfrm>
            <a:off x="7696200" y="6219825"/>
            <a:ext cx="936475" cy="276999"/>
          </a:xfrm>
          <a:prstGeom prst="rect">
            <a:avLst/>
          </a:prstGeom>
          <a:solidFill>
            <a:schemeClr val="bg1"/>
          </a:solidFill>
        </p:spPr>
        <p:txBody>
          <a:bodyPr wrap="none" rtlCol="0">
            <a:spAutoFit/>
          </a:bodyPr>
          <a:lstStyle/>
          <a:p>
            <a:r>
              <a:rPr lang="en-US" sz="1200" dirty="0" smtClean="0"/>
              <a:t>ASME, p. 36</a:t>
            </a:r>
          </a:p>
        </p:txBody>
      </p:sp>
      <p:sp>
        <p:nvSpPr>
          <p:cNvPr id="4" name="Title 3"/>
          <p:cNvSpPr>
            <a:spLocks noGrp="1"/>
          </p:cNvSpPr>
          <p:nvPr>
            <p:ph type="title"/>
          </p:nvPr>
        </p:nvSpPr>
        <p:spPr/>
        <p:txBody>
          <a:bodyPr/>
          <a:lstStyle/>
          <a:p>
            <a:r>
              <a:rPr lang="en-US" dirty="0" smtClean="0">
                <a:solidFill>
                  <a:schemeClr val="bg1"/>
                </a:solidFill>
              </a:rPr>
              <a:t>Back to the Idealized Thermal</a:t>
            </a:r>
            <a:endParaRPr lang="en-US" dirty="0">
              <a:solidFill>
                <a:schemeClr val="bg1"/>
              </a:solidFill>
            </a:endParaRPr>
          </a:p>
        </p:txBody>
      </p:sp>
      <p:sp>
        <p:nvSpPr>
          <p:cNvPr id="5" name="TextBox 4"/>
          <p:cNvSpPr txBox="1"/>
          <p:nvPr/>
        </p:nvSpPr>
        <p:spPr>
          <a:xfrm>
            <a:off x="381000" y="1438870"/>
            <a:ext cx="22098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The sun heats the ground which, in turn heats the air above it.</a:t>
            </a:r>
            <a:endParaRPr lang="en-US" dirty="0">
              <a:latin typeface="Times New Roman" pitchFamily="18" charset="0"/>
              <a:cs typeface="Times New Roman" pitchFamily="18" charset="0"/>
            </a:endParaRPr>
          </a:p>
        </p:txBody>
      </p:sp>
      <p:sp>
        <p:nvSpPr>
          <p:cNvPr id="6" name="TextBox 5"/>
          <p:cNvSpPr txBox="1"/>
          <p:nvPr/>
        </p:nvSpPr>
        <p:spPr>
          <a:xfrm>
            <a:off x="3276600" y="1447800"/>
            <a:ext cx="25146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Something triggers the hot air reservoir and causes it to release.</a:t>
            </a:r>
            <a:endParaRPr lang="en-US" dirty="0">
              <a:latin typeface="Times New Roman" pitchFamily="18" charset="0"/>
              <a:cs typeface="Times New Roman" pitchFamily="18" charset="0"/>
            </a:endParaRPr>
          </a:p>
        </p:txBody>
      </p:sp>
      <p:sp>
        <p:nvSpPr>
          <p:cNvPr id="7" name="TextBox 6"/>
          <p:cNvSpPr txBox="1"/>
          <p:nvPr/>
        </p:nvSpPr>
        <p:spPr>
          <a:xfrm>
            <a:off x="6096000" y="1447800"/>
            <a:ext cx="25908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It ascends as a column or bubble and </a:t>
            </a:r>
            <a:r>
              <a:rPr lang="en-US" b="1" i="1" dirty="0" smtClean="0">
                <a:latin typeface="Times New Roman" pitchFamily="18" charset="0"/>
                <a:cs typeface="Times New Roman" pitchFamily="18" charset="0"/>
              </a:rPr>
              <a:t>can last 20-30 minutes or longer</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90575" y="1219200"/>
            <a:ext cx="7562850" cy="5400675"/>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Bubbles </a:t>
            </a:r>
            <a:r>
              <a:rPr lang="en-US" dirty="0" err="1" smtClean="0"/>
              <a:t>vs</a:t>
            </a:r>
            <a:r>
              <a:rPr lang="en-US" dirty="0" smtClean="0"/>
              <a:t> Columns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33350" y="1219200"/>
            <a:ext cx="8877300" cy="5076825"/>
          </a:xfrm>
          <a:prstGeom prst="rect">
            <a:avLst/>
          </a:prstGeom>
          <a:noFill/>
          <a:ln w="9525">
            <a:noFill/>
            <a:miter lim="800000"/>
            <a:headEnd/>
            <a:tailEnd/>
          </a:ln>
        </p:spPr>
      </p:pic>
      <p:sp>
        <p:nvSpPr>
          <p:cNvPr id="25602" name="Rectangle 2"/>
          <p:cNvSpPr>
            <a:spLocks noGrp="1" noChangeArrowheads="1"/>
          </p:cNvSpPr>
          <p:nvPr>
            <p:ph type="title"/>
          </p:nvPr>
        </p:nvSpPr>
        <p:spPr>
          <a:xfrm>
            <a:off x="685800" y="0"/>
            <a:ext cx="7772400" cy="1143000"/>
          </a:xfrm>
        </p:spPr>
        <p:txBody>
          <a:bodyPr/>
          <a:lstStyle/>
          <a:p>
            <a:r>
              <a:rPr lang="en-US" dirty="0"/>
              <a:t>Life Cycle of a Thermal</a:t>
            </a:r>
          </a:p>
        </p:txBody>
      </p:sp>
      <p:sp>
        <p:nvSpPr>
          <p:cNvPr id="4" name="TextBox 3"/>
          <p:cNvSpPr txBox="1"/>
          <p:nvPr/>
        </p:nvSpPr>
        <p:spPr>
          <a:xfrm>
            <a:off x="381000" y="1343025"/>
            <a:ext cx="3815660" cy="369332"/>
          </a:xfrm>
          <a:prstGeom prst="rect">
            <a:avLst/>
          </a:prstGeom>
          <a:noFill/>
        </p:spPr>
        <p:txBody>
          <a:bodyPr wrap="none" rtlCol="0">
            <a:spAutoFit/>
          </a:bodyPr>
          <a:lstStyle/>
          <a:p>
            <a:r>
              <a:rPr lang="en-US" b="1" dirty="0" smtClean="0">
                <a:solidFill>
                  <a:srgbClr val="FF0000"/>
                </a:solidFill>
              </a:rPr>
              <a:t>The air “turns over” six times in a day.</a:t>
            </a:r>
            <a:endParaRPr lang="en-US" b="1" dirty="0">
              <a:solidFill>
                <a:srgbClr val="FF0000"/>
              </a:solidFill>
            </a:endParaRPr>
          </a:p>
        </p:txBody>
      </p:sp>
      <p:sp>
        <p:nvSpPr>
          <p:cNvPr id="5" name="Text Box 6"/>
          <p:cNvSpPr txBox="1">
            <a:spLocks noChangeArrowheads="1"/>
          </p:cNvSpPr>
          <p:nvPr/>
        </p:nvSpPr>
        <p:spPr bwMode="auto">
          <a:xfrm>
            <a:off x="228600" y="6307693"/>
            <a:ext cx="7981950" cy="369332"/>
          </a:xfrm>
          <a:prstGeom prst="rect">
            <a:avLst/>
          </a:prstGeom>
          <a:noFill/>
          <a:ln w="9525">
            <a:noFill/>
            <a:miter lim="800000"/>
            <a:headEnd/>
            <a:tailEnd/>
          </a:ln>
          <a:effectLst/>
        </p:spPr>
        <p:txBody>
          <a:bodyPr wrap="square">
            <a:spAutoFit/>
          </a:bodyPr>
          <a:lstStyle/>
          <a:p>
            <a:r>
              <a:rPr lang="en-US" b="1" dirty="0"/>
              <a:t>Note the need for a triggering point – good to know when searching </a:t>
            </a:r>
            <a:r>
              <a:rPr lang="en-US" b="1" dirty="0" smtClean="0"/>
              <a:t>low</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838200" y="1343025"/>
            <a:ext cx="7296150" cy="5438775"/>
          </a:xfrm>
          <a:prstGeom prst="rect">
            <a:avLst/>
          </a:prstGeom>
          <a:noFill/>
          <a:ln w="9525">
            <a:noFill/>
            <a:miter lim="800000"/>
            <a:headEnd/>
            <a:tailEnd/>
          </a:ln>
        </p:spPr>
      </p:pic>
      <p:sp>
        <p:nvSpPr>
          <p:cNvPr id="2" name="TextBox 1"/>
          <p:cNvSpPr txBox="1"/>
          <p:nvPr/>
        </p:nvSpPr>
        <p:spPr>
          <a:xfrm>
            <a:off x="7010400" y="6324600"/>
            <a:ext cx="936475" cy="276999"/>
          </a:xfrm>
          <a:prstGeom prst="rect">
            <a:avLst/>
          </a:prstGeom>
          <a:noFill/>
        </p:spPr>
        <p:txBody>
          <a:bodyPr wrap="none" rtlCol="0">
            <a:spAutoFit/>
          </a:bodyPr>
          <a:lstStyle/>
          <a:p>
            <a:r>
              <a:rPr lang="en-US" sz="1200" dirty="0" smtClean="0"/>
              <a:t>ASME, p. 34</a:t>
            </a:r>
          </a:p>
        </p:txBody>
      </p:sp>
      <p:sp>
        <p:nvSpPr>
          <p:cNvPr id="4" name="Title 3"/>
          <p:cNvSpPr>
            <a:spLocks noGrp="1"/>
          </p:cNvSpPr>
          <p:nvPr>
            <p:ph type="title"/>
          </p:nvPr>
        </p:nvSpPr>
        <p:spPr>
          <a:xfrm>
            <a:off x="457200" y="76200"/>
            <a:ext cx="8229600" cy="1143000"/>
          </a:xfrm>
        </p:spPr>
        <p:txBody>
          <a:bodyPr>
            <a:normAutofit fontScale="90000"/>
          </a:bodyPr>
          <a:lstStyle/>
          <a:p>
            <a:r>
              <a:rPr lang="en-US" dirty="0" smtClean="0"/>
              <a:t>Cross-Section of a Thermal</a:t>
            </a:r>
            <a:br>
              <a:rPr lang="en-US" dirty="0" smtClean="0"/>
            </a:br>
            <a:r>
              <a:rPr lang="en-US" sz="3600" dirty="0" smtClean="0"/>
              <a:t>(not much sink at the edges)</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622301" y="-46388"/>
            <a:ext cx="10001387" cy="7056787"/>
          </a:xfrm>
          <a:prstGeom prst="rect">
            <a:avLst/>
          </a:prstGeom>
          <a:noFill/>
          <a:ln w="9525">
            <a:noFill/>
            <a:miter lim="800000"/>
            <a:headEnd/>
            <a:tailEnd/>
          </a:ln>
        </p:spPr>
      </p:pic>
      <p:sp>
        <p:nvSpPr>
          <p:cNvPr id="2" name="TextBox 1"/>
          <p:cNvSpPr txBox="1"/>
          <p:nvPr/>
        </p:nvSpPr>
        <p:spPr>
          <a:xfrm>
            <a:off x="7848600" y="6654399"/>
            <a:ext cx="1229004" cy="279801"/>
          </a:xfrm>
          <a:prstGeom prst="rect">
            <a:avLst/>
          </a:prstGeom>
          <a:noFill/>
        </p:spPr>
        <p:txBody>
          <a:bodyPr wrap="square" rtlCol="0">
            <a:spAutoFit/>
          </a:bodyPr>
          <a:lstStyle/>
          <a:p>
            <a:r>
              <a:rPr lang="en-US" sz="1200" dirty="0" smtClean="0"/>
              <a:t>ASME, p. 35</a:t>
            </a:r>
          </a:p>
        </p:txBody>
      </p:sp>
      <p:sp>
        <p:nvSpPr>
          <p:cNvPr id="4" name="Title 3"/>
          <p:cNvSpPr>
            <a:spLocks noGrp="1"/>
          </p:cNvSpPr>
          <p:nvPr>
            <p:ph type="title"/>
          </p:nvPr>
        </p:nvSpPr>
        <p:spPr>
          <a:xfrm>
            <a:off x="4191000" y="0"/>
            <a:ext cx="4953000" cy="1143000"/>
          </a:xfrm>
        </p:spPr>
        <p:txBody>
          <a:bodyPr>
            <a:normAutofit/>
          </a:bodyPr>
          <a:lstStyle/>
          <a:p>
            <a:r>
              <a:rPr lang="en-US" sz="3600" dirty="0" smtClean="0">
                <a:solidFill>
                  <a:schemeClr val="tx2"/>
                </a:solidFill>
              </a:rPr>
              <a:t>Thermals as f(altitude)</a:t>
            </a:r>
            <a:endParaRPr lang="en-US" sz="3600" dirty="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 y="1926627"/>
            <a:ext cx="9144001" cy="4550373"/>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srcRect/>
          <a:stretch>
            <a:fillRect/>
          </a:stretch>
        </p:blipFill>
        <p:spPr bwMode="auto">
          <a:xfrm>
            <a:off x="6248400" y="1371600"/>
            <a:ext cx="2638425" cy="617859"/>
          </a:xfrm>
          <a:prstGeom prst="rect">
            <a:avLst/>
          </a:prstGeom>
          <a:noFill/>
          <a:ln w="9525">
            <a:solidFill>
              <a:schemeClr val="accent1"/>
            </a:solidFill>
            <a:miter lim="800000"/>
            <a:headEnd/>
            <a:tailEnd/>
          </a:ln>
        </p:spPr>
      </p:pic>
      <p:sp>
        <p:nvSpPr>
          <p:cNvPr id="4" name="Title 3"/>
          <p:cNvSpPr>
            <a:spLocks noGrp="1"/>
          </p:cNvSpPr>
          <p:nvPr>
            <p:ph type="title"/>
          </p:nvPr>
        </p:nvSpPr>
        <p:spPr>
          <a:xfrm>
            <a:off x="457200" y="76200"/>
            <a:ext cx="8229600" cy="990600"/>
          </a:xfrm>
        </p:spPr>
        <p:txBody>
          <a:bodyPr>
            <a:normAutofit/>
          </a:bodyPr>
          <a:lstStyle/>
          <a:p>
            <a:r>
              <a:rPr lang="en-US" dirty="0" smtClean="0"/>
              <a:t>Laser Radars Profiles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483497" y="1066800"/>
            <a:ext cx="8279503" cy="5716430"/>
          </a:xfrm>
          <a:prstGeom prst="rect">
            <a:avLst/>
          </a:prstGeom>
          <a:noFill/>
          <a:ln w="9525">
            <a:noFill/>
            <a:miter lim="800000"/>
            <a:headEnd/>
            <a:tailEnd/>
          </a:ln>
        </p:spPr>
      </p:pic>
      <p:sp>
        <p:nvSpPr>
          <p:cNvPr id="3" name="Title 2"/>
          <p:cNvSpPr>
            <a:spLocks noGrp="1"/>
          </p:cNvSpPr>
          <p:nvPr>
            <p:ph type="title"/>
          </p:nvPr>
        </p:nvSpPr>
        <p:spPr>
          <a:xfrm>
            <a:off x="0" y="0"/>
            <a:ext cx="9144000" cy="1143000"/>
          </a:xfrm>
        </p:spPr>
        <p:txBody>
          <a:bodyPr>
            <a:normAutofit fontScale="90000"/>
          </a:bodyPr>
          <a:lstStyle/>
          <a:p>
            <a:r>
              <a:rPr lang="en-US" dirty="0" smtClean="0"/>
              <a:t>Thermals are not regular columns of rising air.</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1086" y="1143000"/>
            <a:ext cx="3880064" cy="5486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18286" y="1143000"/>
            <a:ext cx="4220914" cy="5486400"/>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My two favorite books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762000" y="1197308"/>
            <a:ext cx="7559034" cy="561290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No Wind and Energy Lines Seem Crooked</a:t>
            </a:r>
            <a:endParaRPr lang="en-US" dirty="0"/>
          </a:p>
        </p:txBody>
      </p:sp>
      <p:sp>
        <p:nvSpPr>
          <p:cNvPr id="5" name="TextBox 4"/>
          <p:cNvSpPr txBox="1"/>
          <p:nvPr/>
        </p:nvSpPr>
        <p:spPr>
          <a:xfrm>
            <a:off x="7162800" y="6544734"/>
            <a:ext cx="1048685" cy="276999"/>
          </a:xfrm>
          <a:prstGeom prst="rect">
            <a:avLst/>
          </a:prstGeom>
          <a:noFill/>
        </p:spPr>
        <p:txBody>
          <a:bodyPr wrap="none" rtlCol="0">
            <a:spAutoFit/>
          </a:bodyPr>
          <a:lstStyle/>
          <a:p>
            <a:r>
              <a:rPr lang="en-US" sz="1200" dirty="0" smtClean="0"/>
              <a:t>WWTM, p. 64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78705600_cea5049c80_b.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title"/>
          </p:nvPr>
        </p:nvSpPr>
        <p:spPr>
          <a:xfrm>
            <a:off x="4114800" y="1219200"/>
            <a:ext cx="5029200" cy="1143000"/>
          </a:xfrm>
        </p:spPr>
        <p:txBody>
          <a:bodyPr>
            <a:normAutofit fontScale="90000"/>
          </a:bodyPr>
          <a:lstStyle/>
          <a:p>
            <a:r>
              <a:rPr lang="en-US" dirty="0" smtClean="0"/>
              <a:t>Somewhat random but energy lines are visible</a:t>
            </a:r>
            <a:endParaRPr lang="en-US" dirty="0"/>
          </a:p>
        </p:txBody>
      </p:sp>
      <p:sp>
        <p:nvSpPr>
          <p:cNvPr id="6" name="Freeform 5"/>
          <p:cNvSpPr/>
          <p:nvPr/>
        </p:nvSpPr>
        <p:spPr>
          <a:xfrm>
            <a:off x="733778" y="3048000"/>
            <a:ext cx="5653851" cy="3499556"/>
          </a:xfrm>
          <a:custGeom>
            <a:avLst/>
            <a:gdLst>
              <a:gd name="connsiteX0" fmla="*/ 2043289 w 5653851"/>
              <a:gd name="connsiteY0" fmla="*/ 0 h 3499556"/>
              <a:gd name="connsiteX1" fmla="*/ 158044 w 5653851"/>
              <a:gd name="connsiteY1" fmla="*/ 632178 h 3499556"/>
              <a:gd name="connsiteX2" fmla="*/ 2991555 w 5653851"/>
              <a:gd name="connsiteY2" fmla="*/ 1332089 h 3499556"/>
              <a:gd name="connsiteX3" fmla="*/ 4030133 w 5653851"/>
              <a:gd name="connsiteY3" fmla="*/ 1670756 h 3499556"/>
              <a:gd name="connsiteX4" fmla="*/ 3544711 w 5653851"/>
              <a:gd name="connsiteY4" fmla="*/ 2269067 h 3499556"/>
              <a:gd name="connsiteX5" fmla="*/ 5429955 w 5653851"/>
              <a:gd name="connsiteY5" fmla="*/ 2698044 h 3499556"/>
              <a:gd name="connsiteX6" fmla="*/ 4888089 w 5653851"/>
              <a:gd name="connsiteY6" fmla="*/ 3002844 h 3499556"/>
              <a:gd name="connsiteX7" fmla="*/ 3115733 w 5653851"/>
              <a:gd name="connsiteY7" fmla="*/ 3262489 h 3499556"/>
              <a:gd name="connsiteX8" fmla="*/ 3025422 w 5653851"/>
              <a:gd name="connsiteY8" fmla="*/ 3499556 h 3499556"/>
              <a:gd name="connsiteX9" fmla="*/ 3025422 w 5653851"/>
              <a:gd name="connsiteY9" fmla="*/ 3499556 h 34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3851" h="3499556">
                <a:moveTo>
                  <a:pt x="2043289" y="0"/>
                </a:moveTo>
                <a:cubicBezTo>
                  <a:pt x="1021644" y="205081"/>
                  <a:pt x="0" y="410163"/>
                  <a:pt x="158044" y="632178"/>
                </a:cubicBezTo>
                <a:cubicBezTo>
                  <a:pt x="316088" y="854193"/>
                  <a:pt x="2346207" y="1158993"/>
                  <a:pt x="2991555" y="1332089"/>
                </a:cubicBezTo>
                <a:cubicBezTo>
                  <a:pt x="3636903" y="1505185"/>
                  <a:pt x="3937940" y="1514593"/>
                  <a:pt x="4030133" y="1670756"/>
                </a:cubicBezTo>
                <a:cubicBezTo>
                  <a:pt x="4122326" y="1826919"/>
                  <a:pt x="3311407" y="2097852"/>
                  <a:pt x="3544711" y="2269067"/>
                </a:cubicBezTo>
                <a:cubicBezTo>
                  <a:pt x="3778015" y="2440282"/>
                  <a:pt x="5206059" y="2575748"/>
                  <a:pt x="5429955" y="2698044"/>
                </a:cubicBezTo>
                <a:cubicBezTo>
                  <a:pt x="5653851" y="2820340"/>
                  <a:pt x="5273792" y="2908770"/>
                  <a:pt x="4888089" y="3002844"/>
                </a:cubicBezTo>
                <a:cubicBezTo>
                  <a:pt x="4502386" y="3096918"/>
                  <a:pt x="3426177" y="3179704"/>
                  <a:pt x="3115733" y="3262489"/>
                </a:cubicBezTo>
                <a:cubicBezTo>
                  <a:pt x="2805289" y="3345274"/>
                  <a:pt x="3025422" y="3499556"/>
                  <a:pt x="3025422" y="3499556"/>
                </a:cubicBezTo>
                <a:lnTo>
                  <a:pt x="3025422" y="3499556"/>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5487281" y="0"/>
            <a:ext cx="3656719" cy="6858000"/>
          </a:xfrm>
          <a:prstGeom prst="rect">
            <a:avLst/>
          </a:prstGeom>
          <a:noFill/>
          <a:ln w="9525">
            <a:noFill/>
            <a:miter lim="800000"/>
            <a:headEnd/>
            <a:tailEnd/>
          </a:ln>
        </p:spPr>
      </p:pic>
      <p:sp>
        <p:nvSpPr>
          <p:cNvPr id="5" name="TextBox 4"/>
          <p:cNvSpPr txBox="1"/>
          <p:nvPr/>
        </p:nvSpPr>
        <p:spPr>
          <a:xfrm>
            <a:off x="8001000" y="6248400"/>
            <a:ext cx="1015021" cy="276999"/>
          </a:xfrm>
          <a:prstGeom prst="rect">
            <a:avLst/>
          </a:prstGeom>
          <a:noFill/>
        </p:spPr>
        <p:txBody>
          <a:bodyPr wrap="none" rtlCol="0">
            <a:spAutoFit/>
          </a:bodyPr>
          <a:lstStyle/>
          <a:p>
            <a:r>
              <a:rPr lang="en-US" sz="1200" dirty="0" smtClean="0"/>
              <a:t>ASME, p. 163</a:t>
            </a:r>
          </a:p>
        </p:txBody>
      </p:sp>
      <p:sp>
        <p:nvSpPr>
          <p:cNvPr id="6" name="Title 5"/>
          <p:cNvSpPr>
            <a:spLocks noGrp="1"/>
          </p:cNvSpPr>
          <p:nvPr>
            <p:ph type="title"/>
          </p:nvPr>
        </p:nvSpPr>
        <p:spPr>
          <a:xfrm>
            <a:off x="0" y="0"/>
            <a:ext cx="5715000" cy="1143000"/>
          </a:xfrm>
        </p:spPr>
        <p:txBody>
          <a:bodyPr/>
          <a:lstStyle/>
          <a:p>
            <a:r>
              <a:rPr lang="en-US" dirty="0" smtClean="0"/>
              <a:t>Winds Cause </a:t>
            </a:r>
            <a:r>
              <a:rPr lang="en-US" dirty="0" err="1" smtClean="0"/>
              <a:t>Streeting</a:t>
            </a:r>
            <a:endParaRPr lang="en-US" dirty="0"/>
          </a:p>
        </p:txBody>
      </p:sp>
      <p:sp>
        <p:nvSpPr>
          <p:cNvPr id="7" name="Content Placeholder 6"/>
          <p:cNvSpPr>
            <a:spLocks noGrp="1"/>
          </p:cNvSpPr>
          <p:nvPr>
            <p:ph idx="1"/>
          </p:nvPr>
        </p:nvSpPr>
        <p:spPr>
          <a:xfrm>
            <a:off x="304800" y="1600201"/>
            <a:ext cx="4800600" cy="4648199"/>
          </a:xfrm>
        </p:spPr>
        <p:txBody>
          <a:bodyPr>
            <a:normAutofit fontScale="92500"/>
          </a:bodyPr>
          <a:lstStyle/>
          <a:p>
            <a:r>
              <a:rPr lang="en-US" dirty="0" smtClean="0"/>
              <a:t>A steady flow causes the lift to line up and the Streets to form</a:t>
            </a:r>
          </a:p>
          <a:p>
            <a:pPr>
              <a:spcBef>
                <a:spcPts val="1200"/>
              </a:spcBef>
            </a:pPr>
            <a:r>
              <a:rPr lang="en-US" dirty="0" smtClean="0"/>
              <a:t>Streets are usually 2 ½ times </a:t>
            </a:r>
            <a:r>
              <a:rPr lang="en-US" dirty="0" err="1" smtClean="0"/>
              <a:t>cloudbase</a:t>
            </a:r>
            <a:r>
              <a:rPr lang="en-US" dirty="0" smtClean="0"/>
              <a:t> height apart with sink in between (see next chart).</a:t>
            </a:r>
          </a:p>
          <a:p>
            <a:pPr>
              <a:spcBef>
                <a:spcPts val="1200"/>
              </a:spcBef>
            </a:pPr>
            <a:r>
              <a:rPr lang="en-US" dirty="0" smtClean="0"/>
              <a:t>Non-parallel winds above the clouds can cause wave and therefore amplifies the sink</a:t>
            </a:r>
          </a:p>
          <a:p>
            <a:pPr>
              <a:spcBef>
                <a:spcPts val="1200"/>
              </a:spcBef>
            </a:pPr>
            <a:r>
              <a:rPr lang="en-US" dirty="0" smtClean="0"/>
              <a:t>Blue days have streets too!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590800" y="4020100"/>
            <a:ext cx="6324600" cy="2609300"/>
          </a:xfrm>
          <a:prstGeom prst="rect">
            <a:avLst/>
          </a:prstGeom>
          <a:noFill/>
          <a:ln w="9525">
            <a:noFill/>
            <a:miter lim="800000"/>
            <a:headEnd/>
            <a:tailEnd/>
          </a:ln>
        </p:spPr>
      </p:pic>
      <p:sp>
        <p:nvSpPr>
          <p:cNvPr id="2" name="TextBox 1"/>
          <p:cNvSpPr txBox="1"/>
          <p:nvPr/>
        </p:nvSpPr>
        <p:spPr>
          <a:xfrm>
            <a:off x="7696200" y="6290705"/>
            <a:ext cx="936475" cy="276999"/>
          </a:xfrm>
          <a:prstGeom prst="rect">
            <a:avLst/>
          </a:prstGeom>
          <a:noFill/>
        </p:spPr>
        <p:txBody>
          <a:bodyPr wrap="none" rtlCol="0">
            <a:spAutoFit/>
          </a:bodyPr>
          <a:lstStyle/>
          <a:p>
            <a:r>
              <a:rPr lang="en-US" sz="1200" dirty="0" smtClean="0">
                <a:solidFill>
                  <a:schemeClr val="bg1"/>
                </a:solidFill>
              </a:rPr>
              <a:t>ASME, p. 45</a:t>
            </a:r>
          </a:p>
        </p:txBody>
      </p:sp>
      <p:pic>
        <p:nvPicPr>
          <p:cNvPr id="4" name="Picture 2"/>
          <p:cNvPicPr>
            <a:picLocks noChangeAspect="1" noChangeArrowheads="1"/>
          </p:cNvPicPr>
          <p:nvPr/>
        </p:nvPicPr>
        <p:blipFill>
          <a:blip r:embed="rId3" cstate="print"/>
          <a:srcRect/>
          <a:stretch>
            <a:fillRect/>
          </a:stretch>
        </p:blipFill>
        <p:spPr bwMode="auto">
          <a:xfrm>
            <a:off x="304800" y="1703608"/>
            <a:ext cx="6478018" cy="2030192"/>
          </a:xfrm>
          <a:prstGeom prst="rect">
            <a:avLst/>
          </a:prstGeom>
          <a:noFill/>
          <a:ln w="9525">
            <a:noFill/>
            <a:miter lim="800000"/>
            <a:headEnd/>
            <a:tailEnd/>
          </a:ln>
        </p:spPr>
      </p:pic>
      <p:sp>
        <p:nvSpPr>
          <p:cNvPr id="5" name="TextBox 4"/>
          <p:cNvSpPr txBox="1"/>
          <p:nvPr/>
        </p:nvSpPr>
        <p:spPr>
          <a:xfrm>
            <a:off x="5538179" y="3456801"/>
            <a:ext cx="1015021" cy="276999"/>
          </a:xfrm>
          <a:prstGeom prst="rect">
            <a:avLst/>
          </a:prstGeom>
          <a:noFill/>
        </p:spPr>
        <p:txBody>
          <a:bodyPr wrap="none" rtlCol="0">
            <a:spAutoFit/>
          </a:bodyPr>
          <a:lstStyle/>
          <a:p>
            <a:r>
              <a:rPr lang="en-US" sz="1200" dirty="0" smtClean="0">
                <a:solidFill>
                  <a:schemeClr val="bg1"/>
                </a:solidFill>
              </a:rPr>
              <a:t>ASME, p. 160</a:t>
            </a:r>
          </a:p>
        </p:txBody>
      </p:sp>
      <p:sp>
        <p:nvSpPr>
          <p:cNvPr id="6" name="Title 5"/>
          <p:cNvSpPr>
            <a:spLocks noGrp="1"/>
          </p:cNvSpPr>
          <p:nvPr>
            <p:ph type="title"/>
          </p:nvPr>
        </p:nvSpPr>
        <p:spPr/>
        <p:txBody>
          <a:bodyPr/>
          <a:lstStyle/>
          <a:p>
            <a:r>
              <a:rPr lang="en-US" dirty="0" smtClean="0"/>
              <a:t>Lift </a:t>
            </a:r>
            <a:r>
              <a:rPr lang="en-US" i="1" dirty="0" smtClean="0"/>
              <a:t>and Sink </a:t>
            </a:r>
            <a:r>
              <a:rPr lang="en-US" dirty="0" smtClean="0"/>
              <a:t>around Streets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Cloudstreet Waves</a:t>
            </a:r>
            <a:endParaRPr lang="en-US" dirty="0"/>
          </a:p>
        </p:txBody>
      </p:sp>
      <p:pic>
        <p:nvPicPr>
          <p:cNvPr id="3" name="Picture 4"/>
          <p:cNvPicPr>
            <a:picLocks noChangeAspect="1" noChangeArrowheads="1"/>
          </p:cNvPicPr>
          <p:nvPr/>
        </p:nvPicPr>
        <p:blipFill>
          <a:blip r:embed="rId2" cstate="print"/>
          <a:srcRect/>
          <a:stretch>
            <a:fillRect/>
          </a:stretch>
        </p:blipFill>
        <p:spPr>
          <a:xfrm>
            <a:off x="1295400" y="1143000"/>
            <a:ext cx="6705600" cy="546481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xcmag.com/wp-content/uploads/2008/04/thermal-flying3-01.jpg"/>
          <p:cNvPicPr>
            <a:picLocks noChangeAspect="1" noChangeArrowheads="1"/>
          </p:cNvPicPr>
          <p:nvPr/>
        </p:nvPicPr>
        <p:blipFill>
          <a:blip r:embed="rId2" cstate="print"/>
          <a:srcRect/>
          <a:stretch>
            <a:fillRect/>
          </a:stretch>
        </p:blipFill>
        <p:spPr bwMode="auto">
          <a:xfrm rot="632388">
            <a:off x="-323095" y="0"/>
            <a:ext cx="4762500" cy="3571875"/>
          </a:xfrm>
          <a:prstGeom prst="rect">
            <a:avLst/>
          </a:prstGeom>
          <a:noFill/>
        </p:spPr>
      </p:pic>
      <p:sp>
        <p:nvSpPr>
          <p:cNvPr id="2" name="Title 1"/>
          <p:cNvSpPr>
            <a:spLocks noGrp="1"/>
          </p:cNvSpPr>
          <p:nvPr>
            <p:ph type="title"/>
          </p:nvPr>
        </p:nvSpPr>
        <p:spPr>
          <a:xfrm>
            <a:off x="3810000" y="0"/>
            <a:ext cx="5334000" cy="1143000"/>
          </a:xfrm>
        </p:spPr>
        <p:txBody>
          <a:bodyPr/>
          <a:lstStyle/>
          <a:p>
            <a:r>
              <a:rPr lang="en-US" dirty="0" err="1" smtClean="0"/>
              <a:t>Cloudstreets</a:t>
            </a:r>
            <a:endParaRPr lang="en-US" dirty="0"/>
          </a:p>
        </p:txBody>
      </p:sp>
      <p:pic>
        <p:nvPicPr>
          <p:cNvPr id="5" name="Content Placeholder 4" descr="20090128170025_sky.jpg"/>
          <p:cNvPicPr>
            <a:picLocks noGrp="1" noChangeAspect="1"/>
          </p:cNvPicPr>
          <p:nvPr>
            <p:ph idx="1"/>
          </p:nvPr>
        </p:nvPicPr>
        <p:blipFill>
          <a:blip r:embed="rId3" cstate="print"/>
          <a:stretch>
            <a:fillRect/>
          </a:stretch>
        </p:blipFill>
        <p:spPr>
          <a:xfrm>
            <a:off x="3429000" y="2514600"/>
            <a:ext cx="5562600" cy="4171950"/>
          </a:xfrm>
        </p:spPr>
      </p:pic>
      <p:sp>
        <p:nvSpPr>
          <p:cNvPr id="6" name="TextBox 5"/>
          <p:cNvSpPr txBox="1"/>
          <p:nvPr/>
        </p:nvSpPr>
        <p:spPr>
          <a:xfrm>
            <a:off x="152400" y="4016276"/>
            <a:ext cx="2971800" cy="2308324"/>
          </a:xfrm>
          <a:prstGeom prst="rect">
            <a:avLst/>
          </a:prstGeom>
          <a:noFill/>
        </p:spPr>
        <p:txBody>
          <a:bodyPr wrap="square" rtlCol="0">
            <a:spAutoFit/>
          </a:bodyPr>
          <a:lstStyle/>
          <a:p>
            <a:r>
              <a:rPr lang="en-US" dirty="0" smtClean="0"/>
              <a:t>Some streets are formed due to terrain where the sun heats a mountain side and causes the same pattern to form.  This can happen in places like the Sequatchie Valley or over the White </a:t>
            </a:r>
            <a:r>
              <a:rPr lang="en-US" dirty="0" err="1" smtClean="0"/>
              <a:t>Mtns</a:t>
            </a:r>
            <a:r>
              <a:rPr lang="en-US" dirty="0" smtClean="0"/>
              <a:t> in Nevada.</a:t>
            </a:r>
            <a:endParaRPr lang="en-US" dirty="0"/>
          </a:p>
        </p:txBody>
      </p:sp>
      <p:sp>
        <p:nvSpPr>
          <p:cNvPr id="7" name="TextBox 6"/>
          <p:cNvSpPr txBox="1"/>
          <p:nvPr/>
        </p:nvSpPr>
        <p:spPr>
          <a:xfrm>
            <a:off x="4953000" y="1295400"/>
            <a:ext cx="3886200" cy="923330"/>
          </a:xfrm>
          <a:prstGeom prst="rect">
            <a:avLst/>
          </a:prstGeom>
          <a:noFill/>
        </p:spPr>
        <p:txBody>
          <a:bodyPr wrap="square" rtlCol="0">
            <a:spAutoFit/>
          </a:bodyPr>
          <a:lstStyle/>
          <a:p>
            <a:r>
              <a:rPr lang="en-US" dirty="0" smtClean="0"/>
              <a:t>Most </a:t>
            </a:r>
            <a:r>
              <a:rPr lang="en-US" dirty="0" err="1" smtClean="0"/>
              <a:t>cloudstreets</a:t>
            </a:r>
            <a:r>
              <a:rPr lang="en-US" dirty="0" smtClean="0"/>
              <a:t> are due to the wind (see below) and can extend for over 100 miles as in West Texas.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2" cstate="print"/>
          <a:srcRect/>
          <a:stretch>
            <a:fillRect/>
          </a:stretch>
        </p:blipFill>
        <p:spPr bwMode="auto">
          <a:xfrm>
            <a:off x="0" y="0"/>
            <a:ext cx="5410200" cy="2514600"/>
          </a:xfrm>
          <a:prstGeom prst="rect">
            <a:avLst/>
          </a:prstGeom>
          <a:noFill/>
          <a:ln w="9525">
            <a:noFill/>
            <a:miter lim="800000"/>
            <a:headEnd/>
            <a:tailEnd/>
          </a:ln>
          <a:effectLst/>
        </p:spPr>
      </p:pic>
      <p:pic>
        <p:nvPicPr>
          <p:cNvPr id="26631" name="Picture 7"/>
          <p:cNvPicPr>
            <a:picLocks noChangeAspect="1" noChangeArrowheads="1"/>
          </p:cNvPicPr>
          <p:nvPr/>
        </p:nvPicPr>
        <p:blipFill>
          <a:blip r:embed="rId3" cstate="print"/>
          <a:srcRect/>
          <a:stretch>
            <a:fillRect/>
          </a:stretch>
        </p:blipFill>
        <p:spPr bwMode="auto">
          <a:xfrm>
            <a:off x="2057400" y="2274888"/>
            <a:ext cx="5029200" cy="2381250"/>
          </a:xfrm>
          <a:prstGeom prst="rect">
            <a:avLst/>
          </a:prstGeom>
          <a:noFill/>
          <a:ln w="9525">
            <a:noFill/>
            <a:miter lim="800000"/>
            <a:headEnd/>
            <a:tailEnd/>
          </a:ln>
          <a:effectLst/>
        </p:spPr>
      </p:pic>
      <p:pic>
        <p:nvPicPr>
          <p:cNvPr id="26632" name="Picture 8"/>
          <p:cNvPicPr>
            <a:picLocks noChangeAspect="1" noChangeArrowheads="1"/>
          </p:cNvPicPr>
          <p:nvPr/>
        </p:nvPicPr>
        <p:blipFill>
          <a:blip r:embed="rId4" cstate="print"/>
          <a:srcRect/>
          <a:stretch>
            <a:fillRect/>
          </a:stretch>
        </p:blipFill>
        <p:spPr bwMode="auto">
          <a:xfrm>
            <a:off x="3810000" y="4356100"/>
            <a:ext cx="5334000" cy="2501900"/>
          </a:xfrm>
          <a:prstGeom prst="rect">
            <a:avLst/>
          </a:prstGeom>
          <a:noFill/>
          <a:ln w="9525">
            <a:noFill/>
            <a:miter lim="800000"/>
            <a:headEnd/>
            <a:tailEnd/>
          </a:ln>
          <a:effectLst/>
        </p:spPr>
      </p:pic>
      <p:sp>
        <p:nvSpPr>
          <p:cNvPr id="26633" name="Rectangle 9"/>
          <p:cNvSpPr>
            <a:spLocks noGrp="1" noChangeArrowheads="1"/>
          </p:cNvSpPr>
          <p:nvPr>
            <p:ph type="title"/>
          </p:nvPr>
        </p:nvSpPr>
        <p:spPr>
          <a:xfrm>
            <a:off x="5943600" y="533400"/>
            <a:ext cx="2895600" cy="1143000"/>
          </a:xfrm>
        </p:spPr>
        <p:txBody>
          <a:bodyPr>
            <a:normAutofit fontScale="90000"/>
          </a:bodyPr>
          <a:lstStyle/>
          <a:p>
            <a:r>
              <a:rPr lang="en-US"/>
              <a:t>Wind, Bubbles &amp; Pulses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dissolve">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631"/>
                                        </p:tgtEl>
                                        <p:attrNameLst>
                                          <p:attrName>style.visibility</p:attrName>
                                        </p:attrNameLst>
                                      </p:cBhvr>
                                      <p:to>
                                        <p:strVal val="visible"/>
                                      </p:to>
                                    </p:set>
                                    <p:animEffect transition="in" filter="dissolve">
                                      <p:cBhvr>
                                        <p:cTn id="12" dur="500"/>
                                        <p:tgtEl>
                                          <p:spTgt spid="266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632"/>
                                        </p:tgtEl>
                                        <p:attrNameLst>
                                          <p:attrName>style.visibility</p:attrName>
                                        </p:attrNameLst>
                                      </p:cBhvr>
                                      <p:to>
                                        <p:strVal val="visible"/>
                                      </p:to>
                                    </p:set>
                                    <p:animEffect transition="in" filter="dissolve">
                                      <p:cBhvr>
                                        <p:cTn id="1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20226" y="2076093"/>
            <a:ext cx="9191194" cy="4400907"/>
          </a:xfrm>
          <a:prstGeom prst="rect">
            <a:avLst/>
          </a:prstGeom>
          <a:noFill/>
          <a:ln w="9525">
            <a:noFill/>
            <a:miter lim="800000"/>
            <a:headEnd/>
            <a:tailEnd/>
          </a:ln>
        </p:spPr>
      </p:pic>
      <p:sp>
        <p:nvSpPr>
          <p:cNvPr id="3" name="TextBox 2"/>
          <p:cNvSpPr txBox="1"/>
          <p:nvPr/>
        </p:nvSpPr>
        <p:spPr>
          <a:xfrm>
            <a:off x="685800" y="182195"/>
            <a:ext cx="7696200" cy="16466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rPr>
              <a:t>These data indicate that, over time, a source will continue to provide a steady cycle of thermals or bubbles.  </a:t>
            </a:r>
          </a:p>
          <a:p>
            <a:pPr>
              <a:spcBef>
                <a:spcPts val="600"/>
              </a:spcBef>
            </a:pPr>
            <a:r>
              <a:rPr lang="en-US" sz="2400" dirty="0" smtClean="0">
                <a:solidFill>
                  <a:schemeClr val="bg1"/>
                </a:solidFill>
              </a:rPr>
              <a:t>This means that you can return to the same source and is why we have “house thermals”.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13001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2895600" y="0"/>
            <a:ext cx="6172200" cy="1143000"/>
          </a:xfrm>
        </p:spPr>
        <p:txBody>
          <a:bodyPr/>
          <a:lstStyle/>
          <a:p>
            <a:r>
              <a:rPr lang="en-US" dirty="0" smtClean="0"/>
              <a:t>“Know Thy Winds!”</a:t>
            </a:r>
            <a:br>
              <a:rPr lang="en-US" dirty="0" smtClean="0"/>
            </a:br>
            <a:r>
              <a:rPr lang="en-US" sz="2800" dirty="0" smtClean="0"/>
              <a:t>-- a quote from Gavin Wills --</a:t>
            </a:r>
            <a:endParaRPr lang="en-US" dirty="0"/>
          </a:p>
        </p:txBody>
      </p:sp>
      <p:sp>
        <p:nvSpPr>
          <p:cNvPr id="3" name="Content Placeholder 2"/>
          <p:cNvSpPr>
            <a:spLocks noGrp="1"/>
          </p:cNvSpPr>
          <p:nvPr>
            <p:ph idx="1"/>
          </p:nvPr>
        </p:nvSpPr>
        <p:spPr>
          <a:xfrm>
            <a:off x="2819400" y="1295400"/>
            <a:ext cx="6248400" cy="5334000"/>
          </a:xfrm>
          <a:effectLst/>
        </p:spPr>
        <p:txBody>
          <a:bodyPr>
            <a:normAutofit fontScale="85000" lnSpcReduction="10000"/>
          </a:bodyPr>
          <a:lstStyle/>
          <a:p>
            <a:r>
              <a:rPr lang="en-US" dirty="0" smtClean="0">
                <a:solidFill>
                  <a:schemeClr val="bg1"/>
                </a:solidFill>
              </a:rPr>
              <a:t>What is the wind at altitude?  </a:t>
            </a:r>
            <a:br>
              <a:rPr lang="en-US" dirty="0" smtClean="0">
                <a:solidFill>
                  <a:schemeClr val="bg1"/>
                </a:solidFill>
              </a:rPr>
            </a:br>
            <a:r>
              <a:rPr lang="en-US" dirty="0" smtClean="0">
                <a:solidFill>
                  <a:schemeClr val="bg1"/>
                </a:solidFill>
              </a:rPr>
              <a:t>   How do you know?</a:t>
            </a:r>
          </a:p>
          <a:p>
            <a:pPr lvl="1"/>
            <a:r>
              <a:rPr lang="en-US" dirty="0" smtClean="0">
                <a:solidFill>
                  <a:schemeClr val="bg1"/>
                </a:solidFill>
              </a:rPr>
              <a:t>Flight computer</a:t>
            </a:r>
          </a:p>
          <a:p>
            <a:pPr lvl="1"/>
            <a:r>
              <a:rPr lang="en-US" dirty="0" smtClean="0">
                <a:solidFill>
                  <a:schemeClr val="bg1"/>
                </a:solidFill>
              </a:rPr>
              <a:t>Drift of glider while thermaling</a:t>
            </a:r>
          </a:p>
          <a:p>
            <a:pPr lvl="1"/>
            <a:r>
              <a:rPr lang="en-US" dirty="0" smtClean="0">
                <a:solidFill>
                  <a:schemeClr val="bg1"/>
                </a:solidFill>
              </a:rPr>
              <a:t>Movement of cloud shadows on the ground</a:t>
            </a:r>
          </a:p>
          <a:p>
            <a:pPr>
              <a:spcBef>
                <a:spcPts val="1200"/>
              </a:spcBef>
            </a:pPr>
            <a:r>
              <a:rPr lang="en-US" dirty="0" smtClean="0">
                <a:solidFill>
                  <a:schemeClr val="bg1"/>
                </a:solidFill>
              </a:rPr>
              <a:t>What is the wind on the ground?  </a:t>
            </a:r>
            <a:br>
              <a:rPr lang="en-US" dirty="0" smtClean="0">
                <a:solidFill>
                  <a:schemeClr val="bg1"/>
                </a:solidFill>
              </a:rPr>
            </a:br>
            <a:r>
              <a:rPr lang="en-US" dirty="0" smtClean="0">
                <a:solidFill>
                  <a:schemeClr val="bg1"/>
                </a:solidFill>
              </a:rPr>
              <a:t>   How do you know?</a:t>
            </a:r>
          </a:p>
          <a:p>
            <a:pPr lvl="1"/>
            <a:r>
              <a:rPr lang="en-US" dirty="0" smtClean="0">
                <a:solidFill>
                  <a:schemeClr val="bg1"/>
                </a:solidFill>
              </a:rPr>
              <a:t>Smoke from small fires</a:t>
            </a:r>
          </a:p>
          <a:p>
            <a:pPr lvl="1"/>
            <a:r>
              <a:rPr lang="en-US" dirty="0" smtClean="0">
                <a:solidFill>
                  <a:schemeClr val="bg1"/>
                </a:solidFill>
              </a:rPr>
              <a:t>Wind signs on the water (ponds)</a:t>
            </a:r>
          </a:p>
          <a:p>
            <a:pPr lvl="1"/>
            <a:r>
              <a:rPr lang="en-US" dirty="0" smtClean="0">
                <a:solidFill>
                  <a:schemeClr val="bg1"/>
                </a:solidFill>
              </a:rPr>
              <a:t>Trash moving in a field</a:t>
            </a:r>
          </a:p>
          <a:p>
            <a:pPr>
              <a:spcBef>
                <a:spcPts val="1200"/>
              </a:spcBef>
            </a:pPr>
            <a:r>
              <a:rPr lang="en-US" dirty="0" smtClean="0">
                <a:solidFill>
                  <a:schemeClr val="bg1"/>
                </a:solidFill>
              </a:rPr>
              <a:t>Are the winds the same … probably not.</a:t>
            </a:r>
          </a:p>
          <a:p>
            <a:endParaRPr lang="en-US" dirty="0" smtClean="0">
              <a:solidFill>
                <a:schemeClr val="bg1"/>
              </a:solidFill>
            </a:endParaRPr>
          </a:p>
          <a:p>
            <a:pPr algn="ctr">
              <a:buNone/>
            </a:pPr>
            <a:r>
              <a:rPr lang="en-US" dirty="0" smtClean="0">
                <a:solidFill>
                  <a:schemeClr val="bg1"/>
                </a:solidFill>
              </a:rPr>
              <a:t>Thermals will cause a distinct shift in the </a:t>
            </a:r>
            <a:br>
              <a:rPr lang="en-US" dirty="0" smtClean="0">
                <a:solidFill>
                  <a:schemeClr val="bg1"/>
                </a:solidFill>
              </a:rPr>
            </a:br>
            <a:r>
              <a:rPr lang="en-US" dirty="0" smtClean="0">
                <a:solidFill>
                  <a:schemeClr val="bg1"/>
                </a:solidFill>
              </a:rPr>
              <a:t>wind direction on the ground so pay attention.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p:cTn id="49"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285750" y="1362075"/>
            <a:ext cx="7486650" cy="2752725"/>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1874837" y="4005400"/>
            <a:ext cx="6964363" cy="2702472"/>
          </a:xfrm>
          <a:prstGeom prst="rect">
            <a:avLst/>
          </a:prstGeom>
          <a:noFill/>
          <a:ln w="9525">
            <a:noFill/>
            <a:miter lim="800000"/>
            <a:headEnd/>
            <a:tailEnd/>
          </a:ln>
        </p:spPr>
      </p:pic>
      <p:sp>
        <p:nvSpPr>
          <p:cNvPr id="4" name="TextBox 3"/>
          <p:cNvSpPr txBox="1"/>
          <p:nvPr/>
        </p:nvSpPr>
        <p:spPr>
          <a:xfrm>
            <a:off x="7772400" y="6504801"/>
            <a:ext cx="963725" cy="276999"/>
          </a:xfrm>
          <a:prstGeom prst="rect">
            <a:avLst/>
          </a:prstGeom>
          <a:noFill/>
        </p:spPr>
        <p:txBody>
          <a:bodyPr wrap="none" rtlCol="0">
            <a:spAutoFit/>
          </a:bodyPr>
          <a:lstStyle/>
          <a:p>
            <a:r>
              <a:rPr lang="en-US" sz="1200" dirty="0" smtClean="0"/>
              <a:t>FF&amp;F1, p. 39</a:t>
            </a:r>
          </a:p>
        </p:txBody>
      </p:sp>
      <p:sp>
        <p:nvSpPr>
          <p:cNvPr id="5" name="Title 4"/>
          <p:cNvSpPr>
            <a:spLocks noGrp="1"/>
          </p:cNvSpPr>
          <p:nvPr>
            <p:ph type="title"/>
          </p:nvPr>
        </p:nvSpPr>
        <p:spPr/>
        <p:txBody>
          <a:bodyPr/>
          <a:lstStyle/>
          <a:p>
            <a:r>
              <a:rPr lang="en-US" dirty="0" smtClean="0"/>
              <a:t>Thermal Spacing </a:t>
            </a:r>
            <a:r>
              <a:rPr lang="en-US" dirty="0" err="1" smtClean="0"/>
              <a:t>vs</a:t>
            </a:r>
            <a:r>
              <a:rPr lang="en-US" dirty="0" smtClean="0"/>
              <a:t> Time of Day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8813" y="952500"/>
            <a:ext cx="3733800" cy="56007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36855" y="990600"/>
            <a:ext cx="4126145" cy="5562600"/>
          </a:xfrm>
          <a:prstGeom prst="rect">
            <a:avLst/>
          </a:prstGeom>
          <a:noFill/>
          <a:ln w="9525">
            <a:noFill/>
            <a:miter lim="800000"/>
            <a:headEnd/>
            <a:tailEnd/>
          </a:ln>
        </p:spPr>
      </p:pic>
      <p:sp>
        <p:nvSpPr>
          <p:cNvPr id="4" name="Title 3"/>
          <p:cNvSpPr>
            <a:spLocks noGrp="1"/>
          </p:cNvSpPr>
          <p:nvPr>
            <p:ph type="title"/>
          </p:nvPr>
        </p:nvSpPr>
        <p:spPr>
          <a:xfrm>
            <a:off x="457200" y="0"/>
            <a:ext cx="8229600" cy="990600"/>
          </a:xfrm>
        </p:spPr>
        <p:txBody>
          <a:bodyPr/>
          <a:lstStyle/>
          <a:p>
            <a:r>
              <a:rPr lang="en-US" dirty="0" smtClean="0"/>
              <a:t>Two new books that are good</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756378" y="1533738"/>
            <a:ext cx="5257800" cy="5248063"/>
          </a:xfrm>
          <a:prstGeom prst="rect">
            <a:avLst/>
          </a:prstGeom>
          <a:noFill/>
          <a:ln w="9525">
            <a:noFill/>
            <a:miter lim="800000"/>
            <a:headEnd/>
            <a:tailEnd/>
          </a:ln>
        </p:spPr>
      </p:pic>
      <p:sp>
        <p:nvSpPr>
          <p:cNvPr id="2" name="TextBox 1"/>
          <p:cNvSpPr txBox="1"/>
          <p:nvPr/>
        </p:nvSpPr>
        <p:spPr>
          <a:xfrm>
            <a:off x="7822614" y="6349954"/>
            <a:ext cx="943412" cy="275457"/>
          </a:xfrm>
          <a:prstGeom prst="rect">
            <a:avLst/>
          </a:prstGeom>
          <a:noFill/>
        </p:spPr>
        <p:txBody>
          <a:bodyPr wrap="square" rtlCol="0">
            <a:spAutoFit/>
          </a:bodyPr>
          <a:lstStyle/>
          <a:p>
            <a:r>
              <a:rPr lang="en-US" sz="1200" dirty="0" smtClean="0"/>
              <a:t>ASME, p. 32</a:t>
            </a:r>
          </a:p>
        </p:txBody>
      </p:sp>
      <p:sp>
        <p:nvSpPr>
          <p:cNvPr id="5" name="Title 4"/>
          <p:cNvSpPr>
            <a:spLocks noGrp="1"/>
          </p:cNvSpPr>
          <p:nvPr>
            <p:ph type="title"/>
          </p:nvPr>
        </p:nvSpPr>
        <p:spPr/>
        <p:txBody>
          <a:bodyPr/>
          <a:lstStyle/>
          <a:p>
            <a:r>
              <a:rPr lang="en-US" dirty="0" smtClean="0"/>
              <a:t>Multiple Sources Often Converge</a:t>
            </a:r>
            <a:endParaRPr lang="en-US" dirty="0"/>
          </a:p>
        </p:txBody>
      </p:sp>
      <p:pic>
        <p:nvPicPr>
          <p:cNvPr id="11267" name="Picture 3"/>
          <p:cNvPicPr>
            <a:picLocks noChangeAspect="1" noChangeArrowheads="1"/>
          </p:cNvPicPr>
          <p:nvPr/>
        </p:nvPicPr>
        <p:blipFill>
          <a:blip r:embed="rId3" cstate="print"/>
          <a:srcRect/>
          <a:stretch>
            <a:fillRect/>
          </a:stretch>
        </p:blipFill>
        <p:spPr bwMode="auto">
          <a:xfrm>
            <a:off x="108947" y="1524000"/>
            <a:ext cx="354865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ad\29.jpg"/>
          <p:cNvPicPr>
            <a:picLocks noChangeAspect="1" noChangeArrowheads="1"/>
          </p:cNvPicPr>
          <p:nvPr/>
        </p:nvPicPr>
        <p:blipFill>
          <a:blip r:embed="rId2" cstate="print"/>
          <a:srcRect/>
          <a:stretch>
            <a:fillRect/>
          </a:stretch>
        </p:blipFill>
        <p:spPr bwMode="auto">
          <a:xfrm>
            <a:off x="889000" y="1295400"/>
            <a:ext cx="7416800" cy="5562600"/>
          </a:xfrm>
          <a:prstGeom prst="rect">
            <a:avLst/>
          </a:prstGeom>
          <a:noFill/>
        </p:spPr>
      </p:pic>
      <p:sp>
        <p:nvSpPr>
          <p:cNvPr id="3" name="Title 2"/>
          <p:cNvSpPr>
            <a:spLocks noGrp="1"/>
          </p:cNvSpPr>
          <p:nvPr>
            <p:ph type="title"/>
          </p:nvPr>
        </p:nvSpPr>
        <p:spPr/>
        <p:txBody>
          <a:bodyPr/>
          <a:lstStyle/>
          <a:p>
            <a:r>
              <a:rPr lang="en-US" dirty="0" smtClean="0"/>
              <a:t>Cumulus </a:t>
            </a:r>
            <a:r>
              <a:rPr lang="en-US" dirty="0" err="1" smtClean="0"/>
              <a:t>Congestus</a:t>
            </a:r>
            <a:r>
              <a:rPr lang="en-US" dirty="0" smtClean="0"/>
              <a:t>:  Plan Ahead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Cb’s</a:t>
            </a:r>
            <a:r>
              <a:rPr lang="en-US" dirty="0" smtClean="0"/>
              <a:t> have a good side and a bad side!</a:t>
            </a:r>
            <a:br>
              <a:rPr lang="en-US" dirty="0" smtClean="0"/>
            </a:br>
            <a:r>
              <a:rPr lang="en-US" sz="2800" dirty="0" smtClean="0"/>
              <a:t>The path behind usually smooth air.</a:t>
            </a:r>
            <a:endParaRPr lang="en-US" dirty="0"/>
          </a:p>
        </p:txBody>
      </p:sp>
      <p:pic>
        <p:nvPicPr>
          <p:cNvPr id="5" name="Content Placeholder 4"/>
          <p:cNvPicPr>
            <a:picLocks noGrp="1" noChangeAspect="1" noChangeArrowheads="1"/>
          </p:cNvPicPr>
          <p:nvPr>
            <p:ph idx="1"/>
          </p:nvPr>
        </p:nvPicPr>
        <p:blipFill>
          <a:blip r:embed="rId2" cstate="print"/>
          <a:srcRect/>
          <a:stretch>
            <a:fillRect/>
          </a:stretch>
        </p:blipFill>
        <p:spPr>
          <a:xfrm>
            <a:off x="609600" y="1185214"/>
            <a:ext cx="8001000" cy="5444186"/>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71666" y="2209800"/>
            <a:ext cx="8577059" cy="421798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Cumulo</a:t>
            </a:r>
            <a:r>
              <a:rPr lang="en-US" dirty="0" smtClean="0"/>
              <a:t>-nimbus: Ride the Shelf</a:t>
            </a:r>
            <a:endParaRPr lang="en-US" dirty="0"/>
          </a:p>
        </p:txBody>
      </p:sp>
      <p:sp>
        <p:nvSpPr>
          <p:cNvPr id="4" name="TextBox 3"/>
          <p:cNvSpPr txBox="1"/>
          <p:nvPr/>
        </p:nvSpPr>
        <p:spPr>
          <a:xfrm>
            <a:off x="7467600" y="6096000"/>
            <a:ext cx="1265603" cy="276999"/>
          </a:xfrm>
          <a:prstGeom prst="rect">
            <a:avLst/>
          </a:prstGeom>
          <a:noFill/>
        </p:spPr>
        <p:txBody>
          <a:bodyPr wrap="none" rtlCol="0">
            <a:spAutoFit/>
          </a:bodyPr>
          <a:lstStyle/>
          <a:p>
            <a:r>
              <a:rPr lang="en-US" sz="1200" dirty="0" smtClean="0">
                <a:solidFill>
                  <a:schemeClr val="bg1"/>
                </a:solidFill>
              </a:rPr>
              <a:t>Reichmann, p. 22</a:t>
            </a:r>
          </a:p>
        </p:txBody>
      </p:sp>
      <p:sp>
        <p:nvSpPr>
          <p:cNvPr id="6" name="TextBox 5"/>
          <p:cNvSpPr txBox="1"/>
          <p:nvPr/>
        </p:nvSpPr>
        <p:spPr>
          <a:xfrm>
            <a:off x="533400" y="1219200"/>
            <a:ext cx="8077200" cy="646331"/>
          </a:xfrm>
          <a:prstGeom prst="rect">
            <a:avLst/>
          </a:prstGeom>
          <a:noFill/>
        </p:spPr>
        <p:txBody>
          <a:bodyPr wrap="square" rtlCol="0">
            <a:spAutoFit/>
          </a:bodyPr>
          <a:lstStyle/>
          <a:p>
            <a:r>
              <a:rPr lang="en-US" dirty="0" err="1" smtClean="0"/>
              <a:t>Cb’s</a:t>
            </a:r>
            <a:r>
              <a:rPr lang="en-US" dirty="0" smtClean="0"/>
              <a:t> offer many possibilities.  Always be extra careful and watch out for:  </a:t>
            </a:r>
            <a:br>
              <a:rPr lang="en-US" dirty="0" smtClean="0"/>
            </a:br>
            <a:r>
              <a:rPr lang="en-US" dirty="0" smtClean="0"/>
              <a:t>    1) getting sucked into the cloud, 2) tremendous downdrafts, and 3) lightning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504825" y="2590800"/>
            <a:ext cx="8134350" cy="3838575"/>
          </a:xfrm>
          <a:prstGeom prst="rect">
            <a:avLst/>
          </a:prstGeom>
          <a:noFill/>
          <a:ln w="9525">
            <a:noFill/>
            <a:miter lim="800000"/>
            <a:headEnd/>
            <a:tailEnd/>
          </a:ln>
        </p:spPr>
      </p:pic>
      <p:sp>
        <p:nvSpPr>
          <p:cNvPr id="2" name="TextBox 1"/>
          <p:cNvSpPr txBox="1"/>
          <p:nvPr/>
        </p:nvSpPr>
        <p:spPr>
          <a:xfrm>
            <a:off x="7620000" y="6047601"/>
            <a:ext cx="963725" cy="276999"/>
          </a:xfrm>
          <a:prstGeom prst="rect">
            <a:avLst/>
          </a:prstGeom>
          <a:noFill/>
        </p:spPr>
        <p:txBody>
          <a:bodyPr wrap="none" rtlCol="0">
            <a:spAutoFit/>
          </a:bodyPr>
          <a:lstStyle/>
          <a:p>
            <a:r>
              <a:rPr lang="en-US" sz="1200" dirty="0" smtClean="0"/>
              <a:t>FF&amp;F1, p. 42</a:t>
            </a:r>
          </a:p>
        </p:txBody>
      </p:sp>
      <p:sp>
        <p:nvSpPr>
          <p:cNvPr id="4" name="Title 3"/>
          <p:cNvSpPr>
            <a:spLocks noGrp="1"/>
          </p:cNvSpPr>
          <p:nvPr>
            <p:ph type="title"/>
          </p:nvPr>
        </p:nvSpPr>
        <p:spPr/>
        <p:txBody>
          <a:bodyPr/>
          <a:lstStyle/>
          <a:p>
            <a:r>
              <a:rPr lang="en-US" dirty="0" smtClean="0"/>
              <a:t>Lift is where you find it</a:t>
            </a:r>
            <a:endParaRPr lang="en-US" dirty="0"/>
          </a:p>
        </p:txBody>
      </p:sp>
      <p:sp>
        <p:nvSpPr>
          <p:cNvPr id="5" name="TextBox 4"/>
          <p:cNvSpPr txBox="1"/>
          <p:nvPr/>
        </p:nvSpPr>
        <p:spPr>
          <a:xfrm>
            <a:off x="609600" y="1371600"/>
            <a:ext cx="7924800" cy="923330"/>
          </a:xfrm>
          <a:prstGeom prst="rect">
            <a:avLst/>
          </a:prstGeom>
          <a:noFill/>
        </p:spPr>
        <p:txBody>
          <a:bodyPr wrap="square" rtlCol="0">
            <a:spAutoFit/>
          </a:bodyPr>
          <a:lstStyle/>
          <a:p>
            <a:r>
              <a:rPr lang="en-US" dirty="0" smtClean="0"/>
              <a:t>Lift is not always under the cloud.  Try to understand the pattern as it will usually be consistent since the thermal location is caused most often my the wind.  Once you know the pattern, use it to find the thermal at mid-levels below the cloud.</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3400" y="2438400"/>
            <a:ext cx="8177366" cy="4191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Strato</a:t>
            </a:r>
            <a:r>
              <a:rPr lang="en-US" dirty="0" smtClean="0"/>
              <a:t>-Cumulus or “</a:t>
            </a:r>
            <a:r>
              <a:rPr lang="en-US" dirty="0" err="1" smtClean="0"/>
              <a:t>Spreadout</a:t>
            </a:r>
            <a:r>
              <a:rPr lang="en-US" dirty="0" smtClean="0"/>
              <a:t>”</a:t>
            </a:r>
            <a:endParaRPr lang="en-US" dirty="0"/>
          </a:p>
        </p:txBody>
      </p:sp>
      <p:sp>
        <p:nvSpPr>
          <p:cNvPr id="4" name="TextBox 3"/>
          <p:cNvSpPr txBox="1"/>
          <p:nvPr/>
        </p:nvSpPr>
        <p:spPr>
          <a:xfrm>
            <a:off x="7162800" y="6096000"/>
            <a:ext cx="1265603" cy="276999"/>
          </a:xfrm>
          <a:prstGeom prst="rect">
            <a:avLst/>
          </a:prstGeom>
          <a:noFill/>
        </p:spPr>
        <p:txBody>
          <a:bodyPr wrap="none" rtlCol="0">
            <a:spAutoFit/>
          </a:bodyPr>
          <a:lstStyle/>
          <a:p>
            <a:r>
              <a:rPr lang="en-US" sz="1200" dirty="0" smtClean="0"/>
              <a:t>Reichmann, p. 18</a:t>
            </a:r>
          </a:p>
        </p:txBody>
      </p:sp>
      <p:sp>
        <p:nvSpPr>
          <p:cNvPr id="5" name="TextBox 4"/>
          <p:cNvSpPr txBox="1"/>
          <p:nvPr/>
        </p:nvSpPr>
        <p:spPr>
          <a:xfrm>
            <a:off x="533400" y="1295400"/>
            <a:ext cx="8153400" cy="923330"/>
          </a:xfrm>
          <a:prstGeom prst="rect">
            <a:avLst/>
          </a:prstGeom>
          <a:noFill/>
        </p:spPr>
        <p:txBody>
          <a:bodyPr wrap="square" rtlCol="0">
            <a:spAutoFit/>
          </a:bodyPr>
          <a:lstStyle/>
          <a:p>
            <a:r>
              <a:rPr lang="en-US" dirty="0" smtClean="0"/>
              <a:t>If the </a:t>
            </a:r>
            <a:r>
              <a:rPr lang="en-US" dirty="0" err="1" smtClean="0"/>
              <a:t>dewpoint</a:t>
            </a:r>
            <a:r>
              <a:rPr lang="en-US" dirty="0" smtClean="0"/>
              <a:t> at </a:t>
            </a:r>
            <a:r>
              <a:rPr lang="en-US" dirty="0" err="1" smtClean="0"/>
              <a:t>cloudbase</a:t>
            </a:r>
            <a:r>
              <a:rPr lang="en-US" dirty="0" smtClean="0"/>
              <a:t> is very close to the Environmental Lapse Rate at that altitude, then “</a:t>
            </a:r>
            <a:r>
              <a:rPr lang="en-US" dirty="0" err="1" smtClean="0"/>
              <a:t>spreadout</a:t>
            </a:r>
            <a:r>
              <a:rPr lang="en-US" dirty="0" smtClean="0"/>
              <a:t>” is a possibility.  Lift is present, but stay high near </a:t>
            </a:r>
            <a:r>
              <a:rPr lang="en-US" dirty="0" err="1" smtClean="0"/>
              <a:t>cloudbase</a:t>
            </a: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62000" y="1676400"/>
            <a:ext cx="7503054" cy="4926811"/>
          </a:xfrm>
          <a:prstGeom prst="rect">
            <a:avLst/>
          </a:prstGeom>
          <a:noFill/>
          <a:ln w="9525">
            <a:noFill/>
            <a:miter lim="800000"/>
            <a:headEnd/>
            <a:tailEnd/>
          </a:ln>
        </p:spPr>
      </p:pic>
      <p:sp>
        <p:nvSpPr>
          <p:cNvPr id="2" name="Title 1"/>
          <p:cNvSpPr>
            <a:spLocks noGrp="1"/>
          </p:cNvSpPr>
          <p:nvPr>
            <p:ph type="title"/>
          </p:nvPr>
        </p:nvSpPr>
        <p:spPr>
          <a:xfrm>
            <a:off x="457200" y="0"/>
            <a:ext cx="8229600" cy="1371600"/>
          </a:xfrm>
        </p:spPr>
        <p:txBody>
          <a:bodyPr>
            <a:normAutofit/>
          </a:bodyPr>
          <a:lstStyle/>
          <a:p>
            <a:r>
              <a:rPr lang="en-US" dirty="0" smtClean="0"/>
              <a:t>Go to the light!</a:t>
            </a:r>
            <a:br>
              <a:rPr lang="en-US" dirty="0" smtClean="0"/>
            </a:br>
            <a:r>
              <a:rPr lang="en-US" sz="2400" dirty="0" smtClean="0"/>
              <a:t>A shadow, or edge, can trigger thermals.</a:t>
            </a:r>
            <a:endParaRPr lang="en-US" sz="2400" dirty="0"/>
          </a:p>
        </p:txBody>
      </p:sp>
      <p:sp>
        <p:nvSpPr>
          <p:cNvPr id="4" name="TextBox 3"/>
          <p:cNvSpPr txBox="1"/>
          <p:nvPr/>
        </p:nvSpPr>
        <p:spPr>
          <a:xfrm>
            <a:off x="6705600" y="5943600"/>
            <a:ext cx="1265603" cy="276999"/>
          </a:xfrm>
          <a:prstGeom prst="rect">
            <a:avLst/>
          </a:prstGeom>
          <a:noFill/>
        </p:spPr>
        <p:txBody>
          <a:bodyPr wrap="none" rtlCol="0">
            <a:spAutoFit/>
          </a:bodyPr>
          <a:lstStyle/>
          <a:p>
            <a:r>
              <a:rPr lang="en-US" sz="1200" dirty="0" smtClean="0"/>
              <a:t>Reichmann, p. 18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81000" y="2057400"/>
            <a:ext cx="8315920" cy="4648200"/>
          </a:xfrm>
          <a:prstGeom prst="rect">
            <a:avLst/>
          </a:prstGeom>
          <a:noFill/>
          <a:ln w="9525">
            <a:noFill/>
            <a:miter lim="800000"/>
            <a:headEnd/>
            <a:tailEnd/>
          </a:ln>
        </p:spPr>
      </p:pic>
      <p:sp>
        <p:nvSpPr>
          <p:cNvPr id="2" name="TextBox 1"/>
          <p:cNvSpPr txBox="1"/>
          <p:nvPr/>
        </p:nvSpPr>
        <p:spPr>
          <a:xfrm>
            <a:off x="7467600" y="6352401"/>
            <a:ext cx="1015021" cy="276999"/>
          </a:xfrm>
          <a:prstGeom prst="rect">
            <a:avLst/>
          </a:prstGeom>
          <a:noFill/>
        </p:spPr>
        <p:txBody>
          <a:bodyPr wrap="none" rtlCol="0">
            <a:spAutoFit/>
          </a:bodyPr>
          <a:lstStyle/>
          <a:p>
            <a:r>
              <a:rPr lang="en-US" sz="1200" dirty="0" smtClean="0"/>
              <a:t>ASME, p. 131</a:t>
            </a:r>
          </a:p>
        </p:txBody>
      </p:sp>
      <p:sp>
        <p:nvSpPr>
          <p:cNvPr id="4" name="Title 3"/>
          <p:cNvSpPr>
            <a:spLocks noGrp="1"/>
          </p:cNvSpPr>
          <p:nvPr>
            <p:ph type="title"/>
          </p:nvPr>
        </p:nvSpPr>
        <p:spPr/>
        <p:txBody>
          <a:bodyPr/>
          <a:lstStyle/>
          <a:p>
            <a:r>
              <a:rPr lang="en-US" dirty="0" smtClean="0"/>
              <a:t>Remember:  It’s blue for a reason</a:t>
            </a:r>
            <a:endParaRPr lang="en-US" dirty="0"/>
          </a:p>
        </p:txBody>
      </p:sp>
      <p:sp>
        <p:nvSpPr>
          <p:cNvPr id="5" name="TextBox 4"/>
          <p:cNvSpPr txBox="1"/>
          <p:nvPr/>
        </p:nvSpPr>
        <p:spPr>
          <a:xfrm>
            <a:off x="381000" y="1182469"/>
            <a:ext cx="8153400" cy="646331"/>
          </a:xfrm>
          <a:prstGeom prst="rect">
            <a:avLst/>
          </a:prstGeom>
          <a:noFill/>
        </p:spPr>
        <p:txBody>
          <a:bodyPr wrap="square" rtlCol="0">
            <a:spAutoFit/>
          </a:bodyPr>
          <a:lstStyle/>
          <a:p>
            <a:r>
              <a:rPr lang="en-US" dirty="0" smtClean="0"/>
              <a:t>Some reasons:  The area just cycled, high cirrus, wet ground, recent rain, atmospheric depression (as shown below), sink streets … and other reasons we don’t know!</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04863" y="1219200"/>
            <a:ext cx="7534275" cy="55626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Thermal Triggers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70370" y="3048000"/>
            <a:ext cx="8216430" cy="33528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High Ground</a:t>
            </a:r>
            <a:endParaRPr lang="en-US" dirty="0"/>
          </a:p>
        </p:txBody>
      </p:sp>
      <p:sp>
        <p:nvSpPr>
          <p:cNvPr id="4" name="TextBox 3"/>
          <p:cNvSpPr txBox="1"/>
          <p:nvPr/>
        </p:nvSpPr>
        <p:spPr>
          <a:xfrm>
            <a:off x="685800" y="1143000"/>
            <a:ext cx="7924800" cy="1723549"/>
          </a:xfrm>
          <a:prstGeom prst="rect">
            <a:avLst/>
          </a:prstGeom>
          <a:noFill/>
        </p:spPr>
        <p:txBody>
          <a:bodyPr wrap="square" rtlCol="0">
            <a:spAutoFit/>
          </a:bodyPr>
          <a:lstStyle/>
          <a:p>
            <a:r>
              <a:rPr lang="en-US" sz="2400" dirty="0" smtClean="0"/>
              <a:t>High ground can be many things:  A mountain, a hill, a house, a rock pile, a clump of trees, a telephone pole … whatever, “high ground” is a relative term.</a:t>
            </a:r>
          </a:p>
          <a:p>
            <a:pPr>
              <a:spcBef>
                <a:spcPts val="1200"/>
              </a:spcBef>
            </a:pPr>
            <a:r>
              <a:rPr lang="en-US" sz="2400" dirty="0" smtClean="0"/>
              <a:t>I’ll say it again, “Always go to the </a:t>
            </a:r>
            <a:r>
              <a:rPr lang="en-US" sz="2400" b="1" dirty="0" smtClean="0"/>
              <a:t>high ground</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two more books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55462" y="1143000"/>
            <a:ext cx="3683138" cy="5562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73196" y="1143000"/>
            <a:ext cx="4316059"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dirty="0" smtClean="0"/>
              <a:t>Know Thy Winds!</a:t>
            </a:r>
            <a:br>
              <a:rPr lang="en-US" dirty="0" smtClean="0"/>
            </a:br>
            <a:r>
              <a:rPr lang="en-US" sz="2800" dirty="0" smtClean="0"/>
              <a:t>-- or, know that winds also trigger thermals --</a:t>
            </a:r>
            <a:endParaRPr lang="en-US" sz="2800" dirty="0"/>
          </a:p>
        </p:txBody>
      </p:sp>
      <p:sp>
        <p:nvSpPr>
          <p:cNvPr id="3" name="Content Placeholder 2"/>
          <p:cNvSpPr>
            <a:spLocks noGrp="1"/>
          </p:cNvSpPr>
          <p:nvPr>
            <p:ph idx="1"/>
          </p:nvPr>
        </p:nvSpPr>
        <p:spPr>
          <a:xfrm>
            <a:off x="457200" y="1219200"/>
            <a:ext cx="8229600" cy="2286000"/>
          </a:xfrm>
        </p:spPr>
        <p:txBody>
          <a:bodyPr>
            <a:noAutofit/>
          </a:bodyPr>
          <a:lstStyle/>
          <a:p>
            <a:r>
              <a:rPr lang="en-US" sz="2400" dirty="0" smtClean="0"/>
              <a:t>The winds also setup the thermal triggers</a:t>
            </a:r>
          </a:p>
          <a:p>
            <a:pPr lvl="1">
              <a:spcBef>
                <a:spcPts val="0"/>
              </a:spcBef>
            </a:pPr>
            <a:r>
              <a:rPr lang="en-US" sz="2000" dirty="0" smtClean="0"/>
              <a:t>Any obstacle downwind of a field (or large open area)</a:t>
            </a:r>
          </a:p>
          <a:p>
            <a:pPr lvl="1">
              <a:spcBef>
                <a:spcPts val="0"/>
              </a:spcBef>
            </a:pPr>
            <a:r>
              <a:rPr lang="en-US" sz="2000" dirty="0" smtClean="0"/>
              <a:t>The edge of a forest</a:t>
            </a:r>
          </a:p>
          <a:p>
            <a:pPr lvl="1">
              <a:spcBef>
                <a:spcPts val="0"/>
              </a:spcBef>
            </a:pPr>
            <a:r>
              <a:rPr lang="en-US" sz="2000" dirty="0" smtClean="0"/>
              <a:t>A valley will funnel thermals up a slope</a:t>
            </a:r>
          </a:p>
          <a:p>
            <a:r>
              <a:rPr lang="en-US" sz="2400" dirty="0" smtClean="0"/>
              <a:t>Places protected from wind can be a thermal source</a:t>
            </a:r>
          </a:p>
          <a:p>
            <a:pPr lvl="1">
              <a:spcBef>
                <a:spcPts val="0"/>
              </a:spcBef>
            </a:pPr>
            <a:r>
              <a:rPr lang="en-US" sz="2000" dirty="0" smtClean="0"/>
              <a:t>Fields surrounded by trees</a:t>
            </a:r>
          </a:p>
          <a:p>
            <a:pPr lvl="1">
              <a:spcBef>
                <a:spcPts val="0"/>
              </a:spcBef>
            </a:pPr>
            <a:r>
              <a:rPr lang="en-US" sz="2000" dirty="0" smtClean="0"/>
              <a:t>Areas on the lee side of a hill; especially if winds are light</a:t>
            </a:r>
          </a:p>
          <a:p>
            <a:pPr lvl="1">
              <a:spcBef>
                <a:spcPts val="0"/>
              </a:spcBef>
            </a:pPr>
            <a:r>
              <a:rPr lang="en-US" sz="2000" dirty="0" smtClean="0"/>
              <a:t>Rock quarries</a:t>
            </a:r>
            <a:endParaRPr lang="en-US" sz="2000" dirty="0"/>
          </a:p>
        </p:txBody>
      </p:sp>
      <p:pic>
        <p:nvPicPr>
          <p:cNvPr id="12290" name="Picture 2"/>
          <p:cNvPicPr>
            <a:picLocks noChangeAspect="1" noChangeArrowheads="1"/>
          </p:cNvPicPr>
          <p:nvPr/>
        </p:nvPicPr>
        <p:blipFill>
          <a:blip r:embed="rId2" cstate="print"/>
          <a:srcRect/>
          <a:stretch>
            <a:fillRect/>
          </a:stretch>
        </p:blipFill>
        <p:spPr bwMode="auto">
          <a:xfrm>
            <a:off x="2819400" y="4114800"/>
            <a:ext cx="5791200" cy="25306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90575" y="1552575"/>
            <a:ext cx="7562850" cy="5076825"/>
          </a:xfrm>
          <a:prstGeom prst="rect">
            <a:avLst/>
          </a:prstGeom>
          <a:noFill/>
          <a:ln w="9525">
            <a:noFill/>
            <a:miter lim="800000"/>
            <a:headEnd/>
            <a:tailEnd/>
          </a:ln>
        </p:spPr>
      </p:pic>
      <p:sp>
        <p:nvSpPr>
          <p:cNvPr id="3" name="Title 2"/>
          <p:cNvSpPr>
            <a:spLocks noGrp="1"/>
          </p:cNvSpPr>
          <p:nvPr>
            <p:ph type="title"/>
          </p:nvPr>
        </p:nvSpPr>
        <p:spPr>
          <a:xfrm>
            <a:off x="457200" y="152400"/>
            <a:ext cx="8229600" cy="1143000"/>
          </a:xfrm>
        </p:spPr>
        <p:txBody>
          <a:bodyPr>
            <a:normAutofit fontScale="90000"/>
          </a:bodyPr>
          <a:lstStyle/>
          <a:p>
            <a:r>
              <a:rPr lang="en-US" dirty="0" smtClean="0"/>
              <a:t>Thermals cause local winds …</a:t>
            </a:r>
            <a:br>
              <a:rPr lang="en-US" dirty="0" smtClean="0"/>
            </a:br>
            <a:r>
              <a:rPr lang="en-US" dirty="0" smtClean="0"/>
              <a:t>… which point to the thermal</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749801" y="1304439"/>
            <a:ext cx="5638800" cy="5305361"/>
          </a:xfrm>
          <a:prstGeom prst="rect">
            <a:avLst/>
          </a:prstGeom>
          <a:noFill/>
          <a:ln w="9525">
            <a:noFill/>
            <a:miter lim="800000"/>
            <a:headEnd/>
            <a:tailEnd/>
          </a:ln>
        </p:spPr>
      </p:pic>
      <p:sp>
        <p:nvSpPr>
          <p:cNvPr id="2" name="TextBox 1"/>
          <p:cNvSpPr txBox="1"/>
          <p:nvPr/>
        </p:nvSpPr>
        <p:spPr>
          <a:xfrm>
            <a:off x="6550401" y="6352401"/>
            <a:ext cx="840999" cy="276999"/>
          </a:xfrm>
          <a:prstGeom prst="rect">
            <a:avLst/>
          </a:prstGeom>
          <a:noFill/>
        </p:spPr>
        <p:txBody>
          <a:bodyPr wrap="none" rtlCol="0">
            <a:spAutoFit/>
          </a:bodyPr>
          <a:lstStyle/>
          <a:p>
            <a:r>
              <a:rPr lang="en-US" sz="1200" dirty="0" smtClean="0"/>
              <a:t>BGD, p. 95</a:t>
            </a:r>
          </a:p>
        </p:txBody>
      </p:sp>
      <p:sp>
        <p:nvSpPr>
          <p:cNvPr id="4" name="Title 3"/>
          <p:cNvSpPr>
            <a:spLocks noGrp="1"/>
          </p:cNvSpPr>
          <p:nvPr>
            <p:ph type="title"/>
          </p:nvPr>
        </p:nvSpPr>
        <p:spPr/>
        <p:txBody>
          <a:bodyPr/>
          <a:lstStyle/>
          <a:p>
            <a:r>
              <a:rPr lang="en-US" dirty="0" smtClean="0"/>
              <a:t>Thermal Sources:  Dark, Dry Discreet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 y="-228600"/>
            <a:ext cx="9296401" cy="7238999"/>
            <a:chOff x="914400" y="1066800"/>
            <a:chExt cx="7161117" cy="4826667"/>
          </a:xfrm>
        </p:grpSpPr>
        <p:pic>
          <p:nvPicPr>
            <p:cNvPr id="11266" name="Picture 2"/>
            <p:cNvPicPr>
              <a:picLocks noChangeAspect="1" noChangeArrowheads="1"/>
            </p:cNvPicPr>
            <p:nvPr/>
          </p:nvPicPr>
          <p:blipFill>
            <a:blip r:embed="rId2" cstate="print"/>
            <a:srcRect/>
            <a:stretch>
              <a:fillRect/>
            </a:stretch>
          </p:blipFill>
          <p:spPr bwMode="auto">
            <a:xfrm>
              <a:off x="914400" y="1066800"/>
              <a:ext cx="7161117" cy="4826667"/>
            </a:xfrm>
            <a:prstGeom prst="rect">
              <a:avLst/>
            </a:prstGeom>
            <a:noFill/>
            <a:ln w="9525">
              <a:noFill/>
              <a:miter lim="800000"/>
              <a:headEnd/>
              <a:tailEnd/>
            </a:ln>
          </p:spPr>
        </p:pic>
        <p:sp>
          <p:nvSpPr>
            <p:cNvPr id="2" name="TextBox 1"/>
            <p:cNvSpPr txBox="1"/>
            <p:nvPr/>
          </p:nvSpPr>
          <p:spPr>
            <a:xfrm>
              <a:off x="7162800" y="5562600"/>
              <a:ext cx="840999" cy="276999"/>
            </a:xfrm>
            <a:prstGeom prst="rect">
              <a:avLst/>
            </a:prstGeom>
            <a:noFill/>
          </p:spPr>
          <p:txBody>
            <a:bodyPr wrap="none" rtlCol="0">
              <a:spAutoFit/>
            </a:bodyPr>
            <a:lstStyle/>
            <a:p>
              <a:r>
                <a:rPr lang="en-US" sz="1200" dirty="0" smtClean="0">
                  <a:solidFill>
                    <a:schemeClr val="bg1"/>
                  </a:solidFill>
                </a:rPr>
                <a:t>BGD, p. 94</a:t>
              </a:r>
            </a:p>
          </p:txBody>
        </p:sp>
      </p:grpSp>
      <p:sp>
        <p:nvSpPr>
          <p:cNvPr id="5" name="Oval 4"/>
          <p:cNvSpPr/>
          <p:nvPr/>
        </p:nvSpPr>
        <p:spPr>
          <a:xfrm>
            <a:off x="6324600" y="5257800"/>
            <a:ext cx="838200" cy="1828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0" y="3733800"/>
            <a:ext cx="2133600" cy="1981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0" y="3733800"/>
            <a:ext cx="2133600" cy="1981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00200" y="1295400"/>
            <a:ext cx="4343400" cy="1371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1000" y="-304800"/>
            <a:ext cx="4343400" cy="1371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3733800" y="-152400"/>
            <a:ext cx="5410200" cy="1143000"/>
          </a:xfrm>
        </p:spPr>
        <p:txBody>
          <a:bodyPr/>
          <a:lstStyle/>
          <a:p>
            <a:r>
              <a:rPr lang="en-US" dirty="0" smtClean="0"/>
              <a:t>Some Thermal Sources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9050" y="1"/>
            <a:ext cx="9163050" cy="6858000"/>
          </a:xfrm>
          <a:prstGeom prst="rect">
            <a:avLst/>
          </a:prstGeom>
          <a:noFill/>
          <a:ln w="9525">
            <a:noFill/>
            <a:miter lim="800000"/>
            <a:headEnd/>
            <a:tailEnd/>
          </a:ln>
        </p:spPr>
      </p:pic>
      <p:sp>
        <p:nvSpPr>
          <p:cNvPr id="2" name="Title 1"/>
          <p:cNvSpPr>
            <a:spLocks noGrp="1"/>
          </p:cNvSpPr>
          <p:nvPr>
            <p:ph type="title"/>
          </p:nvPr>
        </p:nvSpPr>
        <p:spPr>
          <a:xfrm>
            <a:off x="3352800" y="0"/>
            <a:ext cx="5181600" cy="1066800"/>
          </a:xfrm>
        </p:spPr>
        <p:txBody>
          <a:bodyPr>
            <a:normAutofit/>
          </a:bodyPr>
          <a:lstStyle/>
          <a:p>
            <a:r>
              <a:rPr lang="en-US" dirty="0" smtClean="0"/>
              <a:t>An area you know</a:t>
            </a:r>
            <a:br>
              <a:rPr lang="en-US" dirty="0" smtClean="0"/>
            </a:br>
            <a:r>
              <a:rPr lang="en-US" sz="2800" dirty="0" smtClean="0"/>
              <a:t>Where are the thermal triggers?</a:t>
            </a:r>
            <a:endParaRPr lang="en-US" sz="2800" dirty="0"/>
          </a:p>
        </p:txBody>
      </p:sp>
      <p:sp>
        <p:nvSpPr>
          <p:cNvPr id="4" name="Oval 3"/>
          <p:cNvSpPr/>
          <p:nvPr/>
        </p:nvSpPr>
        <p:spPr>
          <a:xfrm>
            <a:off x="4572000" y="1905000"/>
            <a:ext cx="1447800" cy="1066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1174167">
            <a:off x="143348" y="2273903"/>
            <a:ext cx="3962400" cy="1066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174167">
            <a:off x="417194" y="3970671"/>
            <a:ext cx="3962400" cy="20651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934200" y="2590800"/>
            <a:ext cx="838200" cy="8459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86400" y="1219200"/>
            <a:ext cx="838200" cy="6935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91400" y="1371600"/>
            <a:ext cx="838200" cy="6935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96200" y="43434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77828" y="3135868"/>
            <a:ext cx="1227772" cy="369332"/>
          </a:xfrm>
          <a:prstGeom prst="rect">
            <a:avLst/>
          </a:prstGeom>
          <a:noFill/>
        </p:spPr>
        <p:txBody>
          <a:bodyPr wrap="none" rtlCol="0">
            <a:spAutoFit/>
          </a:bodyPr>
          <a:lstStyle/>
          <a:p>
            <a:r>
              <a:rPr lang="en-US" dirty="0" smtClean="0">
                <a:solidFill>
                  <a:schemeClr val="bg1"/>
                </a:solidFill>
              </a:rPr>
              <a:t>Moontown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Oval 4"/>
          <p:cNvSpPr/>
          <p:nvPr/>
        </p:nvSpPr>
        <p:spPr>
          <a:xfrm>
            <a:off x="3200400" y="44196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71800" y="28956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33600" y="16764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3810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95800" y="60960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96200" y="0"/>
            <a:ext cx="14478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0400" y="1905000"/>
            <a:ext cx="2193036" cy="369332"/>
          </a:xfrm>
          <a:prstGeom prst="rect">
            <a:avLst/>
          </a:prstGeom>
          <a:noFill/>
        </p:spPr>
        <p:txBody>
          <a:bodyPr wrap="none" rtlCol="0">
            <a:spAutoFit/>
          </a:bodyPr>
          <a:lstStyle/>
          <a:p>
            <a:r>
              <a:rPr lang="en-US" dirty="0" smtClean="0">
                <a:solidFill>
                  <a:schemeClr val="bg1"/>
                </a:solidFill>
              </a:rPr>
              <a:t>Madison County Exec</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12017" y="2819400"/>
            <a:ext cx="8274783" cy="3748431"/>
          </a:xfrm>
          <a:prstGeom prst="rect">
            <a:avLst/>
          </a:prstGeom>
          <a:noFill/>
          <a:ln w="9525">
            <a:noFill/>
            <a:miter lim="800000"/>
            <a:headEnd/>
            <a:tailEnd/>
          </a:ln>
        </p:spPr>
      </p:pic>
      <p:sp>
        <p:nvSpPr>
          <p:cNvPr id="2" name="TextBox 1"/>
          <p:cNvSpPr txBox="1"/>
          <p:nvPr/>
        </p:nvSpPr>
        <p:spPr>
          <a:xfrm>
            <a:off x="7727217" y="5653431"/>
            <a:ext cx="840999" cy="276999"/>
          </a:xfrm>
          <a:prstGeom prst="rect">
            <a:avLst/>
          </a:prstGeom>
          <a:noFill/>
        </p:spPr>
        <p:txBody>
          <a:bodyPr wrap="none" rtlCol="0">
            <a:spAutoFit/>
          </a:bodyPr>
          <a:lstStyle/>
          <a:p>
            <a:r>
              <a:rPr lang="en-US" sz="1200" dirty="0" smtClean="0"/>
              <a:t>BGD, p. 96</a:t>
            </a:r>
          </a:p>
        </p:txBody>
      </p:sp>
      <p:sp>
        <p:nvSpPr>
          <p:cNvPr id="4" name="Title 3"/>
          <p:cNvSpPr>
            <a:spLocks noGrp="1"/>
          </p:cNvSpPr>
          <p:nvPr>
            <p:ph type="title"/>
          </p:nvPr>
        </p:nvSpPr>
        <p:spPr/>
        <p:txBody>
          <a:bodyPr/>
          <a:lstStyle/>
          <a:p>
            <a:r>
              <a:rPr lang="en-US" dirty="0" smtClean="0"/>
              <a:t>Forests can be good</a:t>
            </a:r>
            <a:endParaRPr lang="en-US" dirty="0"/>
          </a:p>
        </p:txBody>
      </p:sp>
      <p:sp>
        <p:nvSpPr>
          <p:cNvPr id="5" name="TextBox 4"/>
          <p:cNvSpPr txBox="1"/>
          <p:nvPr/>
        </p:nvSpPr>
        <p:spPr>
          <a:xfrm>
            <a:off x="381000" y="1447800"/>
            <a:ext cx="8077200" cy="923330"/>
          </a:xfrm>
          <a:prstGeom prst="rect">
            <a:avLst/>
          </a:prstGeom>
          <a:noFill/>
        </p:spPr>
        <p:txBody>
          <a:bodyPr wrap="square" rtlCol="0">
            <a:spAutoFit/>
          </a:bodyPr>
          <a:lstStyle/>
          <a:p>
            <a:r>
              <a:rPr lang="en-US" dirty="0" smtClean="0"/>
              <a:t>Especially pine forests that let in some light to the ground – excellent late in the day.</a:t>
            </a:r>
          </a:p>
          <a:p>
            <a:r>
              <a:rPr lang="en-US" dirty="0" smtClean="0"/>
              <a:t> And, even mo’ better, is a clear cut area as they are dark and dry with plenty of brush piles and small clumps of trees to act as triggers.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57200" y="1905000"/>
            <a:ext cx="8464731" cy="4114800"/>
          </a:xfrm>
          <a:prstGeom prst="rect">
            <a:avLst/>
          </a:prstGeom>
          <a:noFill/>
          <a:ln w="9525">
            <a:noFill/>
            <a:miter lim="800000"/>
            <a:headEnd/>
            <a:tailEnd/>
          </a:ln>
        </p:spPr>
      </p:pic>
      <p:sp>
        <p:nvSpPr>
          <p:cNvPr id="2" name="TextBox 1"/>
          <p:cNvSpPr txBox="1"/>
          <p:nvPr/>
        </p:nvSpPr>
        <p:spPr>
          <a:xfrm>
            <a:off x="7848600" y="5638800"/>
            <a:ext cx="840999" cy="276999"/>
          </a:xfrm>
          <a:prstGeom prst="rect">
            <a:avLst/>
          </a:prstGeom>
          <a:noFill/>
        </p:spPr>
        <p:txBody>
          <a:bodyPr wrap="none" rtlCol="0">
            <a:spAutoFit/>
          </a:bodyPr>
          <a:lstStyle/>
          <a:p>
            <a:r>
              <a:rPr lang="en-US" sz="1200" dirty="0" smtClean="0"/>
              <a:t>BGD, p. 98</a:t>
            </a:r>
          </a:p>
        </p:txBody>
      </p:sp>
      <p:sp>
        <p:nvSpPr>
          <p:cNvPr id="4" name="Title 3"/>
          <p:cNvSpPr>
            <a:spLocks noGrp="1"/>
          </p:cNvSpPr>
          <p:nvPr>
            <p:ph type="title"/>
          </p:nvPr>
        </p:nvSpPr>
        <p:spPr/>
        <p:txBody>
          <a:bodyPr/>
          <a:lstStyle/>
          <a:p>
            <a:r>
              <a:rPr lang="en-US" dirty="0" smtClean="0"/>
              <a:t>Why hills and mountains are so good.</a:t>
            </a:r>
            <a:endParaRPr lang="en-US" dirty="0"/>
          </a:p>
        </p:txBody>
      </p:sp>
      <p:sp>
        <p:nvSpPr>
          <p:cNvPr id="5" name="TextBox 4"/>
          <p:cNvSpPr txBox="1"/>
          <p:nvPr/>
        </p:nvSpPr>
        <p:spPr>
          <a:xfrm>
            <a:off x="1066800" y="6172200"/>
            <a:ext cx="4262898" cy="369332"/>
          </a:xfrm>
          <a:prstGeom prst="rect">
            <a:avLst/>
          </a:prstGeom>
          <a:noFill/>
        </p:spPr>
        <p:txBody>
          <a:bodyPr wrap="none" rtlCol="0">
            <a:spAutoFit/>
          </a:bodyPr>
          <a:lstStyle/>
          <a:p>
            <a:r>
              <a:rPr lang="en-US" dirty="0" smtClean="0"/>
              <a:t>Sun facing slopes get hotter than the valley.</a:t>
            </a:r>
            <a:endParaRPr lang="en-US" dirty="0"/>
          </a:p>
        </p:txBody>
      </p:sp>
      <p:grpSp>
        <p:nvGrpSpPr>
          <p:cNvPr id="11" name="Group 10"/>
          <p:cNvGrpSpPr/>
          <p:nvPr/>
        </p:nvGrpSpPr>
        <p:grpSpPr>
          <a:xfrm>
            <a:off x="1905000" y="838200"/>
            <a:ext cx="4572000" cy="4038600"/>
            <a:chOff x="1905000" y="838200"/>
            <a:chExt cx="4572000" cy="4038600"/>
          </a:xfrm>
        </p:grpSpPr>
        <p:sp>
          <p:nvSpPr>
            <p:cNvPr id="7" name="Circular Arrow 6"/>
            <p:cNvSpPr/>
            <p:nvPr/>
          </p:nvSpPr>
          <p:spPr>
            <a:xfrm>
              <a:off x="1905000" y="838200"/>
              <a:ext cx="4572000" cy="4038600"/>
            </a:xfrm>
            <a:prstGeom prst="circularArrow">
              <a:avLst/>
            </a:prstGeom>
            <a:gradFill>
              <a:gsLst>
                <a:gs pos="0">
                  <a:srgbClr val="FF0000"/>
                </a:gs>
                <a:gs pos="50000">
                  <a:schemeClr val="accent1">
                    <a:tint val="44500"/>
                    <a:satMod val="160000"/>
                  </a:schemeClr>
                </a:gs>
                <a:gs pos="100000">
                  <a:schemeClr val="accent1">
                    <a:tint val="23500"/>
                    <a:satMod val="16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286000" y="2057400"/>
              <a:ext cx="482824" cy="369332"/>
            </a:xfrm>
            <a:prstGeom prst="rect">
              <a:avLst/>
            </a:prstGeom>
            <a:noFill/>
          </p:spPr>
          <p:txBody>
            <a:bodyPr wrap="none" rtlCol="0">
              <a:spAutoFit/>
            </a:bodyPr>
            <a:lstStyle/>
            <a:p>
              <a:r>
                <a:rPr lang="en-US" dirty="0" smtClean="0">
                  <a:solidFill>
                    <a:schemeClr val="bg1"/>
                  </a:solidFill>
                </a:rPr>
                <a:t>Lift</a:t>
              </a:r>
              <a:endParaRPr lang="en-US" dirty="0">
                <a:solidFill>
                  <a:schemeClr val="bg1"/>
                </a:solidFill>
              </a:endParaRPr>
            </a:p>
          </p:txBody>
        </p:sp>
        <p:sp>
          <p:nvSpPr>
            <p:cNvPr id="9" name="TextBox 8"/>
            <p:cNvSpPr txBox="1"/>
            <p:nvPr/>
          </p:nvSpPr>
          <p:spPr>
            <a:xfrm>
              <a:off x="5486400" y="1981200"/>
              <a:ext cx="569387" cy="369332"/>
            </a:xfrm>
            <a:prstGeom prst="rect">
              <a:avLst/>
            </a:prstGeom>
            <a:noFill/>
          </p:spPr>
          <p:txBody>
            <a:bodyPr wrap="none" rtlCol="0">
              <a:spAutoFit/>
            </a:bodyPr>
            <a:lstStyle/>
            <a:p>
              <a:r>
                <a:rPr lang="en-US" dirty="0" smtClean="0"/>
                <a:t>Sink</a:t>
              </a:r>
              <a:endParaRPr lang="en-US" dirty="0"/>
            </a:p>
          </p:txBody>
        </p:sp>
        <p:sp>
          <p:nvSpPr>
            <p:cNvPr id="10" name="TextBox 9"/>
            <p:cNvSpPr txBox="1"/>
            <p:nvPr/>
          </p:nvSpPr>
          <p:spPr>
            <a:xfrm>
              <a:off x="2971800" y="2209800"/>
              <a:ext cx="2277996" cy="369332"/>
            </a:xfrm>
            <a:prstGeom prst="rect">
              <a:avLst/>
            </a:prstGeom>
            <a:noFill/>
          </p:spPr>
          <p:txBody>
            <a:bodyPr wrap="none" rtlCol="0">
              <a:spAutoFit/>
            </a:bodyPr>
            <a:lstStyle/>
            <a:p>
              <a:r>
                <a:rPr lang="en-US" dirty="0" smtClean="0"/>
                <a:t>Beware of this pattern</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95325" y="1390650"/>
            <a:ext cx="7991475" cy="531495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Some slope shapes are better</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33400" y="1524000"/>
            <a:ext cx="8077200" cy="5029200"/>
          </a:xfrm>
          <a:prstGeom prst="rect">
            <a:avLst/>
          </a:prstGeom>
          <a:noFill/>
          <a:ln w="9525">
            <a:noFill/>
            <a:miter lim="800000"/>
            <a:headEnd/>
            <a:tailEnd/>
          </a:ln>
        </p:spPr>
      </p:pic>
      <p:sp>
        <p:nvSpPr>
          <p:cNvPr id="2" name="TextBox 1"/>
          <p:cNvSpPr txBox="1"/>
          <p:nvPr/>
        </p:nvSpPr>
        <p:spPr>
          <a:xfrm>
            <a:off x="7467600" y="6206067"/>
            <a:ext cx="1015021" cy="276999"/>
          </a:xfrm>
          <a:prstGeom prst="rect">
            <a:avLst/>
          </a:prstGeom>
          <a:noFill/>
        </p:spPr>
        <p:txBody>
          <a:bodyPr wrap="none" rtlCol="0">
            <a:spAutoFit/>
          </a:bodyPr>
          <a:lstStyle/>
          <a:p>
            <a:r>
              <a:rPr lang="en-US" sz="1200" dirty="0" smtClean="0"/>
              <a:t>ASME, p. 166</a:t>
            </a:r>
          </a:p>
        </p:txBody>
      </p:sp>
      <p:sp>
        <p:nvSpPr>
          <p:cNvPr id="4" name="Title 3"/>
          <p:cNvSpPr>
            <a:spLocks noGrp="1"/>
          </p:cNvSpPr>
          <p:nvPr>
            <p:ph type="title"/>
          </p:nvPr>
        </p:nvSpPr>
        <p:spPr>
          <a:xfrm>
            <a:off x="457200" y="152400"/>
            <a:ext cx="8229600" cy="1143000"/>
          </a:xfrm>
        </p:spPr>
        <p:txBody>
          <a:bodyPr/>
          <a:lstStyle/>
          <a:p>
            <a:r>
              <a:rPr lang="en-US" dirty="0" smtClean="0"/>
              <a:t>Hills often raise the </a:t>
            </a:r>
            <a:r>
              <a:rPr lang="en-US" dirty="0" err="1" smtClean="0"/>
              <a:t>cloudbase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a:xfrm>
            <a:off x="1455738" y="1600200"/>
            <a:ext cx="6232525" cy="4530725"/>
          </a:xfrm>
          <a:prstGeom prst="rect">
            <a:avLst/>
          </a:prstGeom>
        </p:spPr>
      </p:pic>
      <p:sp>
        <p:nvSpPr>
          <p:cNvPr id="5" name="Text Box 4"/>
          <p:cNvSpPr txBox="1">
            <a:spLocks noChangeArrowheads="1"/>
          </p:cNvSpPr>
          <p:nvPr/>
        </p:nvSpPr>
        <p:spPr bwMode="auto">
          <a:xfrm>
            <a:off x="4800600" y="6248400"/>
            <a:ext cx="2359620" cy="400110"/>
          </a:xfrm>
          <a:prstGeom prst="rect">
            <a:avLst/>
          </a:prstGeom>
          <a:noFill/>
          <a:ln w="9525">
            <a:noFill/>
            <a:miter lim="800000"/>
            <a:headEnd/>
            <a:tailEnd/>
          </a:ln>
          <a:effectLst/>
        </p:spPr>
        <p:txBody>
          <a:bodyPr wrap="none">
            <a:spAutoFit/>
          </a:bodyPr>
          <a:lstStyle/>
          <a:p>
            <a:pPr>
              <a:buFont typeface="Wingdings" charset="2"/>
              <a:buNone/>
            </a:pPr>
            <a:r>
              <a:rPr lang="en-US" sz="2000" dirty="0">
                <a:solidFill>
                  <a:srgbClr val="FF0000"/>
                </a:solidFill>
              </a:rPr>
              <a:t>Surface Temperature</a:t>
            </a:r>
            <a:endParaRPr lang="en-US" sz="1800" dirty="0">
              <a:solidFill>
                <a:srgbClr val="FF0000"/>
              </a:solidFill>
            </a:endParaRPr>
          </a:p>
        </p:txBody>
      </p:sp>
      <p:sp>
        <p:nvSpPr>
          <p:cNvPr id="6" name="Line 5"/>
          <p:cNvSpPr>
            <a:spLocks noChangeShapeType="1"/>
          </p:cNvSpPr>
          <p:nvPr/>
        </p:nvSpPr>
        <p:spPr bwMode="auto">
          <a:xfrm flipV="1">
            <a:off x="5486400" y="5791200"/>
            <a:ext cx="304800" cy="533400"/>
          </a:xfrm>
          <a:prstGeom prst="line">
            <a:avLst/>
          </a:prstGeom>
          <a:noFill/>
          <a:ln w="28575">
            <a:solidFill>
              <a:srgbClr val="4B0000"/>
            </a:solidFill>
            <a:round/>
            <a:headEnd/>
            <a:tailEnd type="triangle" w="med" len="med"/>
          </a:ln>
          <a:effectLst/>
        </p:spPr>
        <p:txBody>
          <a:bodyPr wrap="none" anchor="ctr"/>
          <a:lstStyle/>
          <a:p>
            <a:pPr>
              <a:defRPr/>
            </a:pPr>
            <a:endParaRPr lang="en-US">
              <a:ea typeface="+mn-ea"/>
            </a:endParaRPr>
          </a:p>
        </p:txBody>
      </p:sp>
      <p:sp>
        <p:nvSpPr>
          <p:cNvPr id="7" name="Line 6"/>
          <p:cNvSpPr>
            <a:spLocks noChangeShapeType="1"/>
          </p:cNvSpPr>
          <p:nvPr/>
        </p:nvSpPr>
        <p:spPr bwMode="auto">
          <a:xfrm flipH="1" flipV="1">
            <a:off x="6934200" y="5105400"/>
            <a:ext cx="914400" cy="0"/>
          </a:xfrm>
          <a:prstGeom prst="line">
            <a:avLst/>
          </a:prstGeom>
          <a:noFill/>
          <a:ln w="28575">
            <a:solidFill>
              <a:srgbClr val="4B0000"/>
            </a:solidFill>
            <a:round/>
            <a:headEnd/>
            <a:tailEnd type="triangle" w="med" len="med"/>
          </a:ln>
          <a:effectLst/>
        </p:spPr>
        <p:txBody>
          <a:bodyPr wrap="none" anchor="ctr"/>
          <a:lstStyle/>
          <a:p>
            <a:pPr>
              <a:defRPr/>
            </a:pPr>
            <a:endParaRPr lang="en-US">
              <a:ea typeface="+mn-ea"/>
            </a:endParaRPr>
          </a:p>
        </p:txBody>
      </p:sp>
      <p:sp>
        <p:nvSpPr>
          <p:cNvPr id="8" name="Line 7"/>
          <p:cNvSpPr>
            <a:spLocks noChangeShapeType="1"/>
          </p:cNvSpPr>
          <p:nvPr/>
        </p:nvSpPr>
        <p:spPr bwMode="auto">
          <a:xfrm>
            <a:off x="4953000" y="5105400"/>
            <a:ext cx="1905000" cy="0"/>
          </a:xfrm>
          <a:prstGeom prst="line">
            <a:avLst/>
          </a:prstGeom>
          <a:noFill/>
          <a:ln w="19050">
            <a:solidFill>
              <a:srgbClr val="4B0000"/>
            </a:solidFill>
            <a:prstDash val="sysDot"/>
            <a:round/>
            <a:headEnd/>
            <a:tailEnd/>
          </a:ln>
          <a:effectLst/>
        </p:spPr>
        <p:txBody>
          <a:bodyPr wrap="none" anchor="ctr"/>
          <a:lstStyle/>
          <a:p>
            <a:pPr>
              <a:defRPr/>
            </a:pPr>
            <a:endParaRPr lang="en-US">
              <a:ea typeface="+mn-ea"/>
            </a:endParaRPr>
          </a:p>
        </p:txBody>
      </p:sp>
      <p:sp>
        <p:nvSpPr>
          <p:cNvPr id="9" name="Text Box 8"/>
          <p:cNvSpPr txBox="1">
            <a:spLocks noChangeArrowheads="1"/>
          </p:cNvSpPr>
          <p:nvPr/>
        </p:nvSpPr>
        <p:spPr bwMode="auto">
          <a:xfrm>
            <a:off x="7688263" y="4724400"/>
            <a:ext cx="1351332" cy="707886"/>
          </a:xfrm>
          <a:prstGeom prst="rect">
            <a:avLst/>
          </a:prstGeom>
          <a:noFill/>
          <a:ln w="9525">
            <a:noFill/>
            <a:miter lim="800000"/>
            <a:headEnd/>
            <a:tailEnd/>
          </a:ln>
          <a:effectLst/>
        </p:spPr>
        <p:txBody>
          <a:bodyPr wrap="none">
            <a:spAutoFit/>
          </a:bodyPr>
          <a:lstStyle/>
          <a:p>
            <a:pPr>
              <a:buFont typeface="Wingdings" charset="2"/>
              <a:buNone/>
            </a:pPr>
            <a:r>
              <a:rPr lang="en-US" sz="2000" dirty="0">
                <a:solidFill>
                  <a:srgbClr val="FF0000"/>
                </a:solidFill>
              </a:rPr>
              <a:t>Height of </a:t>
            </a:r>
          </a:p>
          <a:p>
            <a:pPr>
              <a:buFont typeface="Wingdings" charset="2"/>
              <a:buNone/>
            </a:pPr>
            <a:r>
              <a:rPr lang="en-US" sz="2000" dirty="0">
                <a:solidFill>
                  <a:srgbClr val="FF0000"/>
                </a:solidFill>
              </a:rPr>
              <a:t>Convection</a:t>
            </a:r>
            <a:endParaRPr lang="en-US" sz="1800" dirty="0">
              <a:solidFill>
                <a:srgbClr val="FF0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457200" y="1143000"/>
            <a:ext cx="4724400" cy="2622042"/>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Review:  The Skew-T Plot</a:t>
            </a:r>
            <a:endParaRPr lang="en-US" dirty="0"/>
          </a:p>
        </p:txBody>
      </p:sp>
      <p:cxnSp>
        <p:nvCxnSpPr>
          <p:cNvPr id="20" name="Straight Connector 19"/>
          <p:cNvCxnSpPr/>
          <p:nvPr/>
        </p:nvCxnSpPr>
        <p:spPr>
          <a:xfrm rot="5400000" flipH="1" flipV="1">
            <a:off x="4349750" y="4876800"/>
            <a:ext cx="1143000" cy="546100"/>
          </a:xfrm>
          <a:prstGeom prst="line">
            <a:avLst/>
          </a:prstGeom>
          <a:ln w="28575">
            <a:solidFill>
              <a:srgbClr val="FFC0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953000" y="4910141"/>
            <a:ext cx="1200150" cy="855659"/>
            <a:chOff x="4953000" y="4910141"/>
            <a:chExt cx="1200150" cy="855659"/>
          </a:xfrm>
        </p:grpSpPr>
        <p:cxnSp>
          <p:nvCxnSpPr>
            <p:cNvPr id="17" name="Straight Connector 16"/>
            <p:cNvCxnSpPr/>
            <p:nvPr/>
          </p:nvCxnSpPr>
          <p:spPr>
            <a:xfrm rot="10800000">
              <a:off x="5080000" y="4921250"/>
              <a:ext cx="1073150" cy="844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53000" y="4910141"/>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895852" y="5014919"/>
            <a:ext cx="1085848" cy="744531"/>
            <a:chOff x="4895852" y="5014919"/>
            <a:chExt cx="1085848" cy="744531"/>
          </a:xfrm>
        </p:grpSpPr>
        <p:cxnSp>
          <p:nvCxnSpPr>
            <p:cNvPr id="11" name="Straight Connector 10"/>
            <p:cNvCxnSpPr/>
            <p:nvPr/>
          </p:nvCxnSpPr>
          <p:spPr>
            <a:xfrm rot="10800000">
              <a:off x="5016500" y="5022850"/>
              <a:ext cx="965200" cy="736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95852" y="5014919"/>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857750" y="5105400"/>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10200" y="1143000"/>
            <a:ext cx="3293594" cy="369332"/>
          </a:xfrm>
          <a:prstGeom prst="rect">
            <a:avLst/>
          </a:prstGeom>
          <a:noFill/>
        </p:spPr>
        <p:txBody>
          <a:bodyPr wrap="none" rtlCol="0">
            <a:spAutoFit/>
          </a:bodyPr>
          <a:lstStyle/>
          <a:p>
            <a:r>
              <a:rPr lang="en-US" dirty="0" smtClean="0"/>
              <a:t>As temp rises, so does </a:t>
            </a:r>
            <a:r>
              <a:rPr lang="en-US" dirty="0" err="1" smtClean="0"/>
              <a:t>cloudbase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additive="base">
                                        <p:cTn id="15" dur="500" fill="hold"/>
                                        <p:tgtEl>
                                          <p:spTgt spid="8194"/>
                                        </p:tgtEl>
                                        <p:attrNameLst>
                                          <p:attrName>ppt_x</p:attrName>
                                        </p:attrNameLst>
                                      </p:cBhvr>
                                      <p:tavLst>
                                        <p:tav tm="0">
                                          <p:val>
                                            <p:strVal val="#ppt_x"/>
                                          </p:val>
                                        </p:tav>
                                        <p:tav tm="100000">
                                          <p:val>
                                            <p:strVal val="#ppt_x"/>
                                          </p:val>
                                        </p:tav>
                                      </p:tavLst>
                                    </p:anim>
                                    <p:anim calcmode="lin" valueType="num">
                                      <p:cBhvr additive="base">
                                        <p:cTn id="16" dur="500" fill="hold"/>
                                        <p:tgtEl>
                                          <p:spTgt spid="8194"/>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fade">
                                      <p:cBhvr>
                                        <p:cTn id="19" dur="20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905000" y="1447800"/>
            <a:ext cx="5486400" cy="5248255"/>
          </a:xfrm>
          <a:prstGeom prst="rect">
            <a:avLst/>
          </a:prstGeom>
          <a:noFill/>
          <a:ln w="9525">
            <a:noFill/>
            <a:miter lim="800000"/>
            <a:headEnd/>
            <a:tailEnd/>
          </a:ln>
        </p:spPr>
      </p:pic>
      <p:sp>
        <p:nvSpPr>
          <p:cNvPr id="2" name="TextBox 1"/>
          <p:cNvSpPr txBox="1"/>
          <p:nvPr/>
        </p:nvSpPr>
        <p:spPr>
          <a:xfrm>
            <a:off x="6324600" y="6172200"/>
            <a:ext cx="840999" cy="276999"/>
          </a:xfrm>
          <a:prstGeom prst="rect">
            <a:avLst/>
          </a:prstGeom>
          <a:noFill/>
        </p:spPr>
        <p:txBody>
          <a:bodyPr wrap="none" rtlCol="0">
            <a:spAutoFit/>
          </a:bodyPr>
          <a:lstStyle/>
          <a:p>
            <a:r>
              <a:rPr lang="en-US" sz="1200" dirty="0" smtClean="0">
                <a:solidFill>
                  <a:schemeClr val="bg1"/>
                </a:solidFill>
              </a:rPr>
              <a:t>BGD, p. 79</a:t>
            </a:r>
          </a:p>
        </p:txBody>
      </p:sp>
      <p:sp>
        <p:nvSpPr>
          <p:cNvPr id="4" name="Title 3"/>
          <p:cNvSpPr>
            <a:spLocks noGrp="1"/>
          </p:cNvSpPr>
          <p:nvPr>
            <p:ph type="title"/>
          </p:nvPr>
        </p:nvSpPr>
        <p:spPr/>
        <p:txBody>
          <a:bodyPr>
            <a:normAutofit fontScale="90000"/>
          </a:bodyPr>
          <a:lstStyle/>
          <a:p>
            <a:r>
              <a:rPr lang="en-US" dirty="0" smtClean="0"/>
              <a:t>Thermal sources are not always the peak.</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xcmag.com/wp-content/uploads/2008/04/thermal-flying3-01.jpg"/>
          <p:cNvPicPr>
            <a:picLocks noChangeAspect="1" noChangeArrowheads="1"/>
          </p:cNvPicPr>
          <p:nvPr/>
        </p:nvPicPr>
        <p:blipFill>
          <a:blip r:embed="rId2" cstate="print"/>
          <a:srcRect/>
          <a:stretch>
            <a:fillRect/>
          </a:stretch>
        </p:blipFill>
        <p:spPr bwMode="auto">
          <a:xfrm rot="611033">
            <a:off x="4103247" y="621487"/>
            <a:ext cx="4762500" cy="3571875"/>
          </a:xfrm>
          <a:prstGeom prst="rect">
            <a:avLst/>
          </a:prstGeom>
          <a:noFill/>
        </p:spPr>
      </p:pic>
      <p:pic>
        <p:nvPicPr>
          <p:cNvPr id="23554" name="Picture 2"/>
          <p:cNvPicPr>
            <a:picLocks noChangeAspect="1" noChangeArrowheads="1"/>
          </p:cNvPicPr>
          <p:nvPr/>
        </p:nvPicPr>
        <p:blipFill>
          <a:blip r:embed="rId3" cstate="print"/>
          <a:srcRect/>
          <a:stretch>
            <a:fillRect/>
          </a:stretch>
        </p:blipFill>
        <p:spPr bwMode="auto">
          <a:xfrm>
            <a:off x="381000" y="2819400"/>
            <a:ext cx="5412851" cy="3790950"/>
          </a:xfrm>
          <a:prstGeom prst="rect">
            <a:avLst/>
          </a:prstGeom>
          <a:noFill/>
          <a:ln w="9525">
            <a:noFill/>
            <a:miter lim="800000"/>
            <a:headEnd/>
            <a:tailEnd/>
          </a:ln>
        </p:spPr>
      </p:pic>
      <p:sp>
        <p:nvSpPr>
          <p:cNvPr id="2" name="TextBox 1"/>
          <p:cNvSpPr txBox="1"/>
          <p:nvPr/>
        </p:nvSpPr>
        <p:spPr>
          <a:xfrm>
            <a:off x="4648200" y="6248400"/>
            <a:ext cx="1015021" cy="276999"/>
          </a:xfrm>
          <a:prstGeom prst="rect">
            <a:avLst/>
          </a:prstGeom>
          <a:noFill/>
        </p:spPr>
        <p:txBody>
          <a:bodyPr wrap="none" rtlCol="0">
            <a:spAutoFit/>
          </a:bodyPr>
          <a:lstStyle/>
          <a:p>
            <a:r>
              <a:rPr lang="en-US" sz="1200" dirty="0" smtClean="0"/>
              <a:t>ASME, p. 166</a:t>
            </a:r>
          </a:p>
        </p:txBody>
      </p:sp>
      <p:sp>
        <p:nvSpPr>
          <p:cNvPr id="5" name="Title 4"/>
          <p:cNvSpPr>
            <a:spLocks noGrp="1"/>
          </p:cNvSpPr>
          <p:nvPr>
            <p:ph type="title"/>
          </p:nvPr>
        </p:nvSpPr>
        <p:spPr>
          <a:xfrm>
            <a:off x="381000" y="990600"/>
            <a:ext cx="4572000" cy="1143000"/>
          </a:xfrm>
        </p:spPr>
        <p:txBody>
          <a:bodyPr>
            <a:normAutofit/>
          </a:bodyPr>
          <a:lstStyle/>
          <a:p>
            <a:pPr algn="l"/>
            <a:r>
              <a:rPr lang="en-US" sz="3200" dirty="0" smtClean="0"/>
              <a:t>When in doubt …</a:t>
            </a:r>
            <a:br>
              <a:rPr lang="en-US" sz="3200" dirty="0" smtClean="0"/>
            </a:br>
            <a:r>
              <a:rPr lang="en-US" sz="3200" dirty="0" smtClean="0"/>
              <a:t>  … go to the high ground</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lstStyle/>
          <a:p>
            <a:r>
              <a:rPr lang="en-US" dirty="0" smtClean="0">
                <a:solidFill>
                  <a:schemeClr val="bg1"/>
                </a:solidFill>
              </a:rPr>
              <a:t>Six Week Agenda</a:t>
            </a:r>
            <a:endParaRPr lang="en-US" dirty="0">
              <a:solidFill>
                <a:schemeClr val="bg1"/>
              </a:solidFill>
            </a:endParaRPr>
          </a:p>
        </p:txBody>
      </p:sp>
      <p:sp>
        <p:nvSpPr>
          <p:cNvPr id="3" name="Content Placeholder 2"/>
          <p:cNvSpPr>
            <a:spLocks noGrp="1"/>
          </p:cNvSpPr>
          <p:nvPr>
            <p:ph idx="1"/>
          </p:nvPr>
        </p:nvSpPr>
        <p:spPr>
          <a:xfrm>
            <a:off x="457200" y="3551237"/>
            <a:ext cx="8229600" cy="2773363"/>
          </a:xfrm>
        </p:spPr>
        <p:txBody>
          <a:bodyPr>
            <a:normAutofit lnSpcReduction="10000"/>
          </a:bodyPr>
          <a:lstStyle/>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Weather and Preparation (needed skills, glider &amp; instrumentation, biological)</a:t>
            </a:r>
          </a:p>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Thermals and Triggers</a:t>
            </a:r>
          </a:p>
          <a:p>
            <a:pPr marL="336550" lvl="1" indent="-336550">
              <a:buFont typeface="Arial" pitchFamily="34" charset="0"/>
              <a:buChar char="•"/>
            </a:pPr>
            <a:r>
              <a:rPr lang="en-US" dirty="0" smtClean="0">
                <a:solidFill>
                  <a:schemeClr val="bg1"/>
                </a:solidFill>
                <a:effectLst>
                  <a:outerShdw blurRad="50800" dist="38100" dir="2700000" algn="tl" rotWithShape="0">
                    <a:prstClr val="black">
                      <a:alpha val="40000"/>
                    </a:prstClr>
                  </a:outerShdw>
                </a:effectLst>
              </a:rPr>
              <a:t>Climbing—and the art of thermaling</a:t>
            </a:r>
          </a:p>
          <a:p>
            <a:pPr marL="336550" lvl="1" indent="-336550">
              <a:buFont typeface="Arial" pitchFamily="34" charset="0"/>
              <a:buChar char="•"/>
            </a:pPr>
            <a:r>
              <a:rPr lang="en-US" dirty="0" smtClean="0">
                <a:solidFill>
                  <a:schemeClr val="bg1"/>
                </a:solidFill>
                <a:effectLst>
                  <a:outerShdw blurRad="50800" dist="38100" dir="2700000" algn="tl" rotWithShape="0">
                    <a:prstClr val="black">
                      <a:alpha val="40000"/>
                    </a:prstClr>
                  </a:outerShdw>
                </a:effectLst>
              </a:rPr>
              <a:t>Cruising and In-Flight Decision Making</a:t>
            </a:r>
          </a:p>
          <a:p>
            <a:pPr marL="336550" lvl="1" indent="-336550">
              <a:buFont typeface="Arial" pitchFamily="34" charset="0"/>
              <a:buChar char="•"/>
            </a:pPr>
            <a:r>
              <a:rPr lang="en-US" dirty="0" smtClean="0">
                <a:solidFill>
                  <a:schemeClr val="bg1"/>
                </a:solidFill>
                <a:effectLst>
                  <a:outerShdw blurRad="50800" dist="38100" dir="2700000" algn="tl" rotWithShape="0">
                    <a:prstClr val="black">
                      <a:alpha val="40000"/>
                    </a:prstClr>
                  </a:outerShdw>
                </a:effectLst>
              </a:rPr>
              <a:t>Flight Computers and Final Glides</a:t>
            </a:r>
          </a:p>
          <a:p>
            <a:pPr marL="336550" lvl="1" indent="-336550">
              <a:buFont typeface="Arial" pitchFamily="34" charset="0"/>
              <a:buChar char="•"/>
            </a:pPr>
            <a:r>
              <a:rPr lang="en-US" dirty="0" err="1" smtClean="0">
                <a:solidFill>
                  <a:schemeClr val="bg1"/>
                </a:solidFill>
                <a:effectLst>
                  <a:outerShdw blurRad="50800" dist="38100" dir="2700000" algn="tl" rotWithShape="0">
                    <a:prstClr val="black">
                      <a:alpha val="40000"/>
                    </a:prstClr>
                  </a:outerShdw>
                </a:effectLst>
              </a:rPr>
              <a:t>Outlanding</a:t>
            </a:r>
            <a:r>
              <a:rPr lang="en-US" dirty="0" smtClean="0">
                <a:solidFill>
                  <a:schemeClr val="bg1"/>
                </a:solidFill>
                <a:effectLst>
                  <a:outerShdw blurRad="50800" dist="38100" dir="2700000" algn="tl" rotWithShape="0">
                    <a:prstClr val="black">
                      <a:alpha val="40000"/>
                    </a:prstClr>
                  </a:outerShdw>
                </a:effectLst>
              </a:rPr>
              <a:t> and Post-Flight Analysis</a:t>
            </a:r>
          </a:p>
          <a:p>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Outcome for Lesson 2</a:t>
            </a:r>
            <a:endParaRPr lang="en-US" dirty="0"/>
          </a:p>
        </p:txBody>
      </p:sp>
      <p:sp>
        <p:nvSpPr>
          <p:cNvPr id="3" name="Content Placeholder 2"/>
          <p:cNvSpPr>
            <a:spLocks noGrp="1"/>
          </p:cNvSpPr>
          <p:nvPr>
            <p:ph idx="1"/>
          </p:nvPr>
        </p:nvSpPr>
        <p:spPr>
          <a:xfrm>
            <a:off x="457200" y="1295400"/>
            <a:ext cx="5334000" cy="5257800"/>
          </a:xfrm>
        </p:spPr>
        <p:txBody>
          <a:bodyPr>
            <a:normAutofit fontScale="92500" lnSpcReduction="10000"/>
          </a:bodyPr>
          <a:lstStyle/>
          <a:p>
            <a:r>
              <a:rPr lang="en-US" dirty="0" smtClean="0"/>
              <a:t>Gain a better understanding of a thermal’s nature</a:t>
            </a:r>
          </a:p>
          <a:p>
            <a:pPr lvl="1"/>
            <a:r>
              <a:rPr lang="en-US" i="1" dirty="0" smtClean="0"/>
              <a:t>As a function of  </a:t>
            </a:r>
            <a:r>
              <a:rPr lang="en-US" b="1" dirty="0" smtClean="0"/>
              <a:t>altitude</a:t>
            </a:r>
          </a:p>
          <a:p>
            <a:pPr lvl="1"/>
            <a:r>
              <a:rPr lang="en-US" i="1" dirty="0" smtClean="0"/>
              <a:t>As a function of  </a:t>
            </a:r>
            <a:r>
              <a:rPr lang="en-US" b="1" dirty="0" smtClean="0"/>
              <a:t>time of day</a:t>
            </a:r>
          </a:p>
          <a:p>
            <a:pPr lvl="1"/>
            <a:r>
              <a:rPr lang="en-US" i="1" dirty="0" smtClean="0"/>
              <a:t>As a function of  </a:t>
            </a:r>
            <a:r>
              <a:rPr lang="en-US" b="1" dirty="0" smtClean="0"/>
              <a:t>wind and terrain</a:t>
            </a:r>
          </a:p>
          <a:p>
            <a:pPr lvl="1"/>
            <a:r>
              <a:rPr lang="en-US" i="1" dirty="0" smtClean="0"/>
              <a:t>As a function of  </a:t>
            </a:r>
            <a:r>
              <a:rPr lang="en-US" b="1" dirty="0" smtClean="0"/>
              <a:t>cloud cover</a:t>
            </a:r>
          </a:p>
          <a:p>
            <a:r>
              <a:rPr lang="en-US" dirty="0" smtClean="0"/>
              <a:t>Implications of the above </a:t>
            </a:r>
            <a:br>
              <a:rPr lang="en-US" dirty="0" smtClean="0"/>
            </a:br>
            <a:r>
              <a:rPr lang="en-US" dirty="0" smtClean="0"/>
              <a:t>for finding thermals</a:t>
            </a:r>
          </a:p>
          <a:p>
            <a:r>
              <a:rPr lang="en-US" dirty="0" smtClean="0"/>
              <a:t>Understand the importance of thermal triggers</a:t>
            </a:r>
          </a:p>
          <a:p>
            <a:endParaRPr lang="en-US" dirty="0" smtClean="0"/>
          </a:p>
          <a:p>
            <a:pPr>
              <a:buNone/>
            </a:pPr>
            <a:r>
              <a:rPr lang="en-US" dirty="0" smtClean="0"/>
              <a:t>This will then be a nice setup for Lesson 3: Climbing</a:t>
            </a: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5943600" y="1676400"/>
            <a:ext cx="2797175" cy="4530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Idealized Thermal</a:t>
            </a:r>
            <a:endParaRPr lang="en-US" dirty="0"/>
          </a:p>
        </p:txBody>
      </p:sp>
      <p:sp>
        <p:nvSpPr>
          <p:cNvPr id="9" name="Content Placeholder 8"/>
          <p:cNvSpPr>
            <a:spLocks noGrp="1"/>
          </p:cNvSpPr>
          <p:nvPr>
            <p:ph idx="1"/>
          </p:nvPr>
        </p:nvSpPr>
        <p:spPr>
          <a:xfrm>
            <a:off x="457200" y="1447800"/>
            <a:ext cx="4495800" cy="4678363"/>
          </a:xfrm>
        </p:spPr>
        <p:txBody>
          <a:bodyPr/>
          <a:lstStyle/>
          <a:p>
            <a:r>
              <a:rPr lang="en-US" dirty="0" smtClean="0"/>
              <a:t>We tend to picture a thermal as a column of air</a:t>
            </a:r>
          </a:p>
          <a:p>
            <a:r>
              <a:rPr lang="en-US" dirty="0" smtClean="0"/>
              <a:t>Rising Air in the middle</a:t>
            </a:r>
          </a:p>
          <a:p>
            <a:r>
              <a:rPr lang="en-US" dirty="0" smtClean="0"/>
              <a:t>Sinking air at the edges</a:t>
            </a:r>
          </a:p>
          <a:p>
            <a:endParaRPr lang="en-US" dirty="0" smtClean="0"/>
          </a:p>
          <a:p>
            <a:r>
              <a:rPr lang="en-US" dirty="0" smtClean="0"/>
              <a:t>This works for discussions; but, few thermals look much like this!</a:t>
            </a:r>
            <a:endParaRPr lang="en-US" dirty="0"/>
          </a:p>
        </p:txBody>
      </p:sp>
      <p:grpSp>
        <p:nvGrpSpPr>
          <p:cNvPr id="4" name="Group 3"/>
          <p:cNvGrpSpPr/>
          <p:nvPr/>
        </p:nvGrpSpPr>
        <p:grpSpPr>
          <a:xfrm>
            <a:off x="5105400" y="1447800"/>
            <a:ext cx="3733800" cy="5029200"/>
            <a:chOff x="2209801" y="1143000"/>
            <a:chExt cx="4205288" cy="5313658"/>
          </a:xfrm>
        </p:grpSpPr>
        <p:pic>
          <p:nvPicPr>
            <p:cNvPr id="5" name="Picture 2"/>
            <p:cNvPicPr>
              <a:picLocks noChangeAspect="1" noChangeArrowheads="1"/>
            </p:cNvPicPr>
            <p:nvPr/>
          </p:nvPicPr>
          <p:blipFill>
            <a:blip r:embed="rId2" cstate="print"/>
            <a:srcRect/>
            <a:stretch>
              <a:fillRect/>
            </a:stretch>
          </p:blipFill>
          <p:spPr bwMode="auto">
            <a:xfrm>
              <a:off x="2209801" y="1143000"/>
              <a:ext cx="4205288" cy="5313658"/>
            </a:xfrm>
            <a:prstGeom prst="rect">
              <a:avLst/>
            </a:prstGeom>
            <a:noFill/>
            <a:ln w="9525">
              <a:noFill/>
              <a:miter lim="800000"/>
              <a:headEnd/>
              <a:tailEnd/>
            </a:ln>
          </p:spPr>
        </p:pic>
        <p:sp>
          <p:nvSpPr>
            <p:cNvPr id="6" name="TextBox 5"/>
            <p:cNvSpPr txBox="1"/>
            <p:nvPr/>
          </p:nvSpPr>
          <p:spPr>
            <a:xfrm>
              <a:off x="5486400" y="5834062"/>
              <a:ext cx="840999" cy="276999"/>
            </a:xfrm>
            <a:prstGeom prst="rect">
              <a:avLst/>
            </a:prstGeom>
            <a:noFill/>
          </p:spPr>
          <p:txBody>
            <a:bodyPr wrap="none" rtlCol="0">
              <a:spAutoFit/>
            </a:bodyPr>
            <a:lstStyle/>
            <a:p>
              <a:r>
                <a:rPr lang="en-US" sz="1200" dirty="0" smtClean="0"/>
                <a:t>BGD, p. 54</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TotalTime>
  <Words>1108</Words>
  <Application>Microsoft Office PowerPoint</Application>
  <PresentationFormat>On-screen Show (4:3)</PresentationFormat>
  <Paragraphs>168</Paragraphs>
  <Slides>52</Slides>
  <Notes>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Cross-Country for Beginners Part 2:  Thermals and Triggers</vt:lpstr>
      <vt:lpstr>My two favorite books</vt:lpstr>
      <vt:lpstr>Two new books that are good</vt:lpstr>
      <vt:lpstr>And, two more books</vt:lpstr>
      <vt:lpstr>Review:  The Skew-T Plot</vt:lpstr>
      <vt:lpstr>Slide 6</vt:lpstr>
      <vt:lpstr>Slide 7</vt:lpstr>
      <vt:lpstr>Desired Outcome for Lesson 2</vt:lpstr>
      <vt:lpstr>The Idealized Thermal</vt:lpstr>
      <vt:lpstr>So that’s what one looks like!</vt:lpstr>
      <vt:lpstr>A Better Representation</vt:lpstr>
      <vt:lpstr>Sink or Outflow at the Top?</vt:lpstr>
      <vt:lpstr>Back to the Idealized Thermal</vt:lpstr>
      <vt:lpstr>Bubbles vs Columns</vt:lpstr>
      <vt:lpstr>Life Cycle of a Thermal</vt:lpstr>
      <vt:lpstr>Cross-Section of a Thermal (not much sink at the edges)</vt:lpstr>
      <vt:lpstr>Thermals as f(altitude)</vt:lpstr>
      <vt:lpstr>Laser Radars Profiles</vt:lpstr>
      <vt:lpstr>Thermals are not regular columns of rising air.</vt:lpstr>
      <vt:lpstr>No Wind and Energy Lines Seem Crooked</vt:lpstr>
      <vt:lpstr>Somewhat random but energy lines are visible</vt:lpstr>
      <vt:lpstr>Winds Cause Streeting</vt:lpstr>
      <vt:lpstr>Lift and Sink around Streets</vt:lpstr>
      <vt:lpstr>Cloudstreet Waves</vt:lpstr>
      <vt:lpstr>Cloudstreets</vt:lpstr>
      <vt:lpstr>Wind, Bubbles &amp; Pulses</vt:lpstr>
      <vt:lpstr>Slide 27</vt:lpstr>
      <vt:lpstr>“Know Thy Winds!” -- a quote from Gavin Wills --</vt:lpstr>
      <vt:lpstr>Thermal Spacing vs Time of Day</vt:lpstr>
      <vt:lpstr>Multiple Sources Often Converge</vt:lpstr>
      <vt:lpstr>Cumulus Congestus:  Plan Ahead</vt:lpstr>
      <vt:lpstr>Cb’s have a good side and a bad side! The path behind usually smooth air.</vt:lpstr>
      <vt:lpstr>Cumulo-nimbus: Ride the Shelf</vt:lpstr>
      <vt:lpstr>Lift is where you find it</vt:lpstr>
      <vt:lpstr>Strato-Cumulus or “Spreadout”</vt:lpstr>
      <vt:lpstr>Go to the light! A shadow, or edge, can trigger thermals.</vt:lpstr>
      <vt:lpstr>Remember:  It’s blue for a reason</vt:lpstr>
      <vt:lpstr>Thermal Triggers</vt:lpstr>
      <vt:lpstr>High Ground</vt:lpstr>
      <vt:lpstr>Know Thy Winds! -- or, know that winds also trigger thermals --</vt:lpstr>
      <vt:lpstr>Thermals cause local winds … … which point to the thermal</vt:lpstr>
      <vt:lpstr>Thermal Sources:  Dark, Dry Discreet</vt:lpstr>
      <vt:lpstr>Some Thermal Sources</vt:lpstr>
      <vt:lpstr>An area you know Where are the thermal triggers?</vt:lpstr>
      <vt:lpstr>Slide 45</vt:lpstr>
      <vt:lpstr>Forests can be good</vt:lpstr>
      <vt:lpstr>Why hills and mountains are so good.</vt:lpstr>
      <vt:lpstr>Some slope shapes are better</vt:lpstr>
      <vt:lpstr>Hills often raise the cloudbase</vt:lpstr>
      <vt:lpstr>Thermal sources are not always the peak.</vt:lpstr>
      <vt:lpstr>When in doubt …   … go to the high ground</vt:lpstr>
      <vt:lpstr>Six Week Agenda</vt:lpstr>
    </vt:vector>
  </TitlesOfParts>
  <Company>PeopleTec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Elliott</dc:creator>
  <cp:lastModifiedBy>Bill Elliott</cp:lastModifiedBy>
  <cp:revision>19</cp:revision>
  <dcterms:created xsi:type="dcterms:W3CDTF">2011-03-24T14:02:39Z</dcterms:created>
  <dcterms:modified xsi:type="dcterms:W3CDTF">2011-04-17T00:13:40Z</dcterms:modified>
</cp:coreProperties>
</file>